
<file path=[Content_Types].xml><?xml version="1.0" encoding="utf-8"?>
<Types xmlns="http://schemas.openxmlformats.org/package/2006/content-types">
  <Default Extension="xml" ContentType="application/xml"/>
  <Default Extension="wav" ContentType="audio/wav"/>
  <Default Extension="jpeg" ContentType="image/jpeg"/>
  <Default Extension="mp3" ContentType="audio/unknown"/>
  <Default Extension="emf" ContentType="image/x-emf"/>
  <Default Extension="JP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7" r:id="rId2"/>
  </p:sldMasterIdLst>
  <p:notesMasterIdLst>
    <p:notesMasterId r:id="rId31"/>
  </p:notesMasterIdLst>
  <p:handoutMasterIdLst>
    <p:handoutMasterId r:id="rId32"/>
  </p:handoutMasterIdLst>
  <p:sldIdLst>
    <p:sldId id="336" r:id="rId3"/>
    <p:sldId id="258" r:id="rId4"/>
    <p:sldId id="333" r:id="rId5"/>
    <p:sldId id="259" r:id="rId6"/>
    <p:sldId id="339" r:id="rId7"/>
    <p:sldId id="327" r:id="rId8"/>
    <p:sldId id="340" r:id="rId9"/>
    <p:sldId id="341" r:id="rId10"/>
    <p:sldId id="343" r:id="rId11"/>
    <p:sldId id="346" r:id="rId12"/>
    <p:sldId id="347" r:id="rId13"/>
    <p:sldId id="348" r:id="rId14"/>
    <p:sldId id="352" r:id="rId15"/>
    <p:sldId id="344" r:id="rId16"/>
    <p:sldId id="349" r:id="rId17"/>
    <p:sldId id="350" r:id="rId18"/>
    <p:sldId id="351" r:id="rId19"/>
    <p:sldId id="353" r:id="rId20"/>
    <p:sldId id="358" r:id="rId21"/>
    <p:sldId id="356" r:id="rId22"/>
    <p:sldId id="325" r:id="rId23"/>
    <p:sldId id="328" r:id="rId24"/>
    <p:sldId id="345" r:id="rId25"/>
    <p:sldId id="354" r:id="rId26"/>
    <p:sldId id="357" r:id="rId27"/>
    <p:sldId id="355" r:id="rId28"/>
    <p:sldId id="359" r:id="rId29"/>
    <p:sldId id="342" r:id="rId30"/>
  </p:sldIdLst>
  <p:sldSz cx="9144000" cy="6858000" type="screen4x3"/>
  <p:notesSz cx="7315200" cy="9601200"/>
  <p:custDataLst>
    <p:tags r:id="rId3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720">
          <p15:clr>
            <a:srgbClr val="A4A3A4"/>
          </p15:clr>
        </p15:guide>
        <p15:guide id="2" orient="horz" pos="960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pos="288">
          <p15:clr>
            <a:srgbClr val="A4A3A4"/>
          </p15:clr>
        </p15:guide>
        <p15:guide id="5" pos="5472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CD95"/>
    <a:srgbClr val="46A0DC"/>
    <a:srgbClr val="B7A079"/>
    <a:srgbClr val="2C6A8C"/>
    <a:srgbClr val="000000"/>
    <a:srgbClr val="FFFFFF"/>
    <a:srgbClr val="6D6D6D"/>
    <a:srgbClr val="AB192D"/>
    <a:srgbClr val="C4122F"/>
    <a:srgbClr val="B2B7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3979" autoAdjust="0"/>
    <p:restoredTop sz="82981" autoAdjust="0"/>
  </p:normalViewPr>
  <p:slideViewPr>
    <p:cSldViewPr showGuides="1">
      <p:cViewPr>
        <p:scale>
          <a:sx n="125" d="100"/>
          <a:sy n="125" d="100"/>
        </p:scale>
        <p:origin x="-2912" y="752"/>
      </p:cViewPr>
      <p:guideLst>
        <p:guide orient="horz" pos="720"/>
        <p:guide orient="horz" pos="960"/>
        <p:guide orient="horz" pos="3888"/>
        <p:guide pos="288"/>
        <p:guide pos="547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6" d="100"/>
        <a:sy n="206" d="100"/>
      </p:scale>
      <p:origin x="0" y="0"/>
    </p:cViewPr>
  </p:sorterViewPr>
  <p:notesViewPr>
    <p:cSldViewPr showGuides="1">
      <p:cViewPr varScale="1">
        <p:scale>
          <a:sx n="106" d="100"/>
          <a:sy n="106" d="100"/>
        </p:scale>
        <p:origin x="-5176" y="-12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printerSettings" Target="printerSettings/printerSettings1.bin"/><Relationship Id="rId34" Type="http://schemas.openxmlformats.org/officeDocument/2006/relationships/tags" Target="tags/tag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550449CD-19C8-44C0-A36B-1667EDB1312B}" type="datetimeFigureOut">
              <a:rPr lang="en-US" smtClean="0"/>
              <a:t>4/24/16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5C7A2D6-6A74-4789-8A27-67CDFFE8E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0795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914C511E-AA3B-43E3-B946-406AB5E4C4BB}" type="datetimeFigureOut">
              <a:rPr lang="en-US" smtClean="0"/>
              <a:pPr/>
              <a:t>4/24/16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8E4A049-8685-4352-9DC2-828F08FD54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59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2023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52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plan</a:t>
            </a:r>
            <a:r>
              <a:rPr lang="en-US" baseline="0" dirty="0" smtClean="0"/>
              <a:t> to obtain a thorough understanding of optimal interaction control which will help us f</a:t>
            </a:r>
            <a:r>
              <a:rPr lang="en-US" dirty="0" smtClean="0"/>
              <a:t>ind</a:t>
            </a:r>
            <a:r>
              <a:rPr lang="en-US" baseline="0" dirty="0" smtClean="0"/>
              <a:t> the optimal interaction control by adjusting the gains and damping parameters.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 the end of project we plan to demonstrate the model with simulation and overachieving goal is to be able to do physical demonstration with the da Vinci kit by pulling a string held by the PSM to show use of admittance control.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3114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09BFF-9304-4EE8-967B-56F816FBB8C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60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00F2CE-DAA7-4DEE-8EED-08DDA41E7B9E}" type="slidenum">
              <a:rPr lang="en-US"/>
              <a:pPr/>
              <a:t>2</a:t>
            </a:fld>
            <a:endParaRPr lang="en-US"/>
          </a:p>
        </p:txBody>
      </p:sp>
      <p:sp>
        <p:nvSpPr>
          <p:cNvPr id="602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2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098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2E4EEC-242E-4699-A735-AC67A337252C}" type="slidenum">
              <a:rPr lang="en-US"/>
              <a:pPr/>
              <a:t>4</a:t>
            </a:fld>
            <a:endParaRPr lang="en-US"/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3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35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2E4EEC-242E-4699-A735-AC67A337252C}" type="slidenum">
              <a:rPr lang="en-US"/>
              <a:pPr/>
              <a:t>6</a:t>
            </a:fld>
            <a:endParaRPr lang="en-US"/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lvl="1" defTabSz="966612">
              <a:defRPr/>
            </a:pPr>
            <a:r>
              <a:rPr lang="en-US" b="1" dirty="0" smtClean="0"/>
              <a:t>Primary Objective</a:t>
            </a:r>
            <a:r>
              <a:rPr lang="en-US" dirty="0" smtClean="0"/>
              <a:t>: To maintain the deflection of a soft body as the PSM tip pushes against the body.</a:t>
            </a:r>
          </a:p>
          <a:p>
            <a:pPr marL="0" lvl="1" defTabSz="966612">
              <a:defRPr/>
            </a:pPr>
            <a:r>
              <a:rPr lang="en-US" b="1" dirty="0" smtClean="0"/>
              <a:t>Primary Measurement</a:t>
            </a:r>
            <a:r>
              <a:rPr lang="en-US" dirty="0" smtClean="0"/>
              <a:t>: Monitoring the change in the PSM tip position and measuring the output current of the joint motors and the Jacobian to compute the PSM tip contact force.</a:t>
            </a:r>
            <a:br>
              <a:rPr lang="en-US" dirty="0" smtClean="0"/>
            </a:br>
            <a:endParaRPr lang="en-US" dirty="0" smtClean="0"/>
          </a:p>
          <a:p>
            <a:pPr marL="0" lvl="1" defTabSz="966612">
              <a:defRPr/>
            </a:pPr>
            <a:r>
              <a:rPr lang="en-US" b="1" dirty="0" smtClean="0"/>
              <a:t>Secondary Objective</a:t>
            </a:r>
            <a:r>
              <a:rPr lang="en-US" dirty="0" smtClean="0"/>
              <a:t>: To provide the operator of the MTM to experience the force at the PSM tip.</a:t>
            </a:r>
          </a:p>
          <a:p>
            <a:pPr marL="0" lvl="1" defTabSz="966612">
              <a:defRPr/>
            </a:pPr>
            <a:r>
              <a:rPr lang="en-US" b="1" dirty="0" smtClean="0"/>
              <a:t>Secondary Measurement</a:t>
            </a:r>
            <a:r>
              <a:rPr lang="en-US" dirty="0" smtClean="0"/>
              <a:t>:  </a:t>
            </a:r>
            <a:r>
              <a:rPr lang="en-US" sz="1300" dirty="0"/>
              <a:t>Monitor the contact force at the PSM tip and to measure the artificially produced force by the modeled actuator/sensor system at the MTM.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lvl="1" defTabSz="966612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181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29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plan</a:t>
            </a:r>
            <a:r>
              <a:rPr lang="en-US" baseline="0" dirty="0" smtClean="0"/>
              <a:t> to obtain a thorough understanding of optimal interaction control which will help us f</a:t>
            </a:r>
            <a:r>
              <a:rPr lang="en-US" dirty="0" smtClean="0"/>
              <a:t>ind</a:t>
            </a:r>
            <a:r>
              <a:rPr lang="en-US" baseline="0" dirty="0" smtClean="0"/>
              <a:t> the optimal interaction control by adjusting the gains and damping parameters.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 the end of project we plan to demonstrate the model with simulation and overachieving goal is to be able to do physical demonstration with the da Vinci kit by pulling a string held by the PSM to show use of admittance control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Deliverables</a:t>
            </a:r>
            <a:r>
              <a:rPr lang="en-US" b="1" baseline="0" dirty="0" smtClean="0"/>
              <a:t> achieved </a:t>
            </a:r>
            <a:r>
              <a:rPr lang="en-US" baseline="0" dirty="0" smtClean="0"/>
              <a:t>– Our team was able to achieve the primary objective of developing an active impedance controller and implementing it as a simulation for the PSM. We were also able to develop a haptic feedback and implement it as a simulation.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311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2E4EEC-242E-4699-A735-AC67A337252C}" type="slidenum">
              <a:rPr lang="en-US"/>
              <a:pPr/>
              <a:t>21</a:t>
            </a:fld>
            <a:endParaRPr lang="en-US"/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76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2E4EEC-242E-4699-A735-AC67A337252C}" type="slidenum">
              <a:rPr lang="en-US"/>
              <a:pPr/>
              <a:t>22</a:t>
            </a:fld>
            <a:endParaRPr lang="en-US"/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438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Relationship Id="rId3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Relationship Id="rId3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eyWatermark-20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185590" y="2981885"/>
            <a:ext cx="3958410" cy="38761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6858000" cy="1524000"/>
          </a:xfrm>
        </p:spPr>
        <p:txBody>
          <a:bodyPr>
            <a:noAutofit/>
          </a:bodyPr>
          <a:lstStyle>
            <a:lvl1pPr>
              <a:defRPr sz="4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41648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3" name="Picture 3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90600"/>
            <a:ext cx="2743200" cy="889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200" y="1524000"/>
            <a:ext cx="5867400" cy="46482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553200" y="1524000"/>
            <a:ext cx="2133600" cy="4648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493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R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225" y="1433513"/>
            <a:ext cx="40195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590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2" y="986500"/>
            <a:ext cx="2743200" cy="886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590" y="2981885"/>
            <a:ext cx="3958410" cy="38761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6858000" cy="1524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41648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0641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2" y="986500"/>
            <a:ext cx="2743200" cy="886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6858000" cy="1524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386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648" y="2980944"/>
            <a:ext cx="3959371" cy="387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159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590" y="2981885"/>
            <a:ext cx="3958410" cy="38761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685800"/>
            <a:ext cx="6858000" cy="1676400"/>
          </a:xfrm>
        </p:spPr>
        <p:txBody>
          <a:bodyPr anchor="b" anchorCtr="0"/>
          <a:lstStyle>
            <a:lvl1pPr algn="l">
              <a:defRPr lang="en-US" sz="4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23622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00800"/>
            <a:ext cx="51054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213315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>
            <a:extLst/>
          </a:lstStyle>
          <a:p>
            <a:r>
              <a:rPr lang="en-US" noProof="1" smtClean="0"/>
              <a:t>Click to edit Master title style</a:t>
            </a:r>
            <a:endParaRPr lang="en-US" dirty="0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63B0023-0CED-47F7-85AE-654F0B232C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370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676400"/>
            <a:ext cx="36576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6576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>
            <a:extLst/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4945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1496736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496736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>
            <a:extLst/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0204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>
            <a:extLst/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416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-2097" y="6391656"/>
            <a:ext cx="45929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06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2">
    <p:bg>
      <p:bgPr>
        <a:solidFill>
          <a:srgbClr val="AB19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2" y="986500"/>
            <a:ext cx="2743200" cy="886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6858000" cy="1524000"/>
          </a:xfrm>
        </p:spPr>
        <p:txBody>
          <a:bodyPr>
            <a:no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0386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648" y="2980944"/>
            <a:ext cx="3959371" cy="387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661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305800" cy="1066800"/>
          </a:xfrm>
        </p:spPr>
        <p:txBody>
          <a:bodyPr anchor="b">
            <a:normAutofit/>
          </a:bodyPr>
          <a:lstStyle>
            <a:lvl1pPr algn="l">
              <a:defRPr sz="32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2782" y="1524000"/>
            <a:ext cx="5294018" cy="46481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3917" y="1524000"/>
            <a:ext cx="2673657" cy="46482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359110" y="35814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>
            <a:extLst/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0458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200" y="1524000"/>
            <a:ext cx="5867400" cy="46482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553200" y="1524000"/>
            <a:ext cx="2133600" cy="4648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9207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225" y="1433513"/>
            <a:ext cx="40195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87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eyWatermark-20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185590" y="2981885"/>
            <a:ext cx="3958410" cy="38761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215900" dist="762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447800"/>
            <a:ext cx="6858000" cy="1676400"/>
          </a:xfrm>
        </p:spPr>
        <p:txBody>
          <a:bodyPr anchor="b" anchorCtr="0"/>
          <a:lstStyle>
            <a:lvl1pPr algn="l">
              <a:defRPr lang="en-US" sz="4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31242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00800"/>
            <a:ext cx="51054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>
            <a:extLst/>
          </a:lstStyle>
          <a:p>
            <a:r>
              <a:rPr lang="en-US" noProof="1" smtClean="0"/>
              <a:t>Click to edit Master title style</a:t>
            </a:r>
            <a:endParaRPr lang="en-US" dirty="0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US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63B0023-0CED-47F7-85AE-654F0B232C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709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676400"/>
            <a:ext cx="36576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6576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1496736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496736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2216400"/>
            <a:ext cx="36576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391656"/>
            <a:ext cx="459297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>
            <a:extLst/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305800" cy="1066800"/>
          </a:xfrm>
        </p:spPr>
        <p:txBody>
          <a:bodyPr anchor="b">
            <a:normAutofit/>
          </a:bodyPr>
          <a:lstStyle>
            <a:lvl1pPr algn="l"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2782" y="1524000"/>
            <a:ext cx="5294018" cy="46481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3917" y="1524000"/>
            <a:ext cx="2673657" cy="46482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359110" y="35814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457200" y="6400800"/>
            <a:ext cx="5105400" cy="304800"/>
          </a:xfrm>
        </p:spPr>
        <p:txBody>
          <a:bodyPr/>
          <a:lstStyle>
            <a:extLst/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338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8001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8229600" cy="464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" y="6387664"/>
            <a:ext cx="457200" cy="394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1234966"/>
            <a:ext cx="86868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5486400" y="6400800"/>
            <a:ext cx="33528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Worcester Polytechnic Institute</a:t>
            </a:r>
            <a:endParaRPr lang="en-US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00800"/>
            <a:ext cx="51054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  <p:sldLayoutId id="2147483663" r:id="rId3"/>
    <p:sldLayoutId id="2147483695" r:id="rId4"/>
    <p:sldLayoutId id="2147483664" r:id="rId5"/>
    <p:sldLayoutId id="2147483665" r:id="rId6"/>
    <p:sldLayoutId id="2147483666" r:id="rId7"/>
    <p:sldLayoutId id="2147483667" r:id="rId8"/>
    <p:sldLayoutId id="2147483683" r:id="rId9"/>
    <p:sldLayoutId id="2147483696" r:id="rId10"/>
    <p:sldLayoutId id="2147483708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>
              <a:lumMod val="85000"/>
              <a:lumOff val="15000"/>
            </a:schemeClr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5000"/>
        </a:lnSpc>
        <a:spcBef>
          <a:spcPts val="1200"/>
        </a:spcBef>
        <a:buClr>
          <a:schemeClr val="bg2"/>
        </a:buClr>
        <a:buFont typeface="Arial" pitchFamily="34" charset="0"/>
        <a:buChar char="•"/>
        <a:defRPr sz="24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594360" indent="-27432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Verdana" pitchFamily="34" charset="0"/>
        <a:buChar char="─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86868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1430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Courier New" pitchFamily="49" charset="0"/>
        <a:buChar char="o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13716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2900"/>
            <a:ext cx="8229600" cy="8001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8229600" cy="464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" y="6391657"/>
            <a:ext cx="457200" cy="3139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1234966"/>
            <a:ext cx="86868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5486400" y="6400800"/>
            <a:ext cx="33528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Worcester Polytechnic Institute</a:t>
            </a: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00800"/>
            <a:ext cx="51054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894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9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5000"/>
        </a:lnSpc>
        <a:spcBef>
          <a:spcPts val="1200"/>
        </a:spcBef>
        <a:buClr>
          <a:schemeClr val="bg2"/>
        </a:buClr>
        <a:buFont typeface="Arial" pitchFamily="34" charset="0"/>
        <a:buChar char="•"/>
        <a:defRPr sz="24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594360" indent="-27432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Verdana" pitchFamily="34" charset="0"/>
        <a:buChar char="─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86868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1430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Courier New" pitchFamily="49" charset="0"/>
        <a:buChar char="o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13716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8.png"/><Relationship Id="rId6" Type="http://schemas.openxmlformats.org/officeDocument/2006/relationships/image" Target="../media/image9.jpe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8.png"/><Relationship Id="rId1" Type="http://schemas.microsoft.com/office/2007/relationships/media" Target="../media/media2.mp3"/><Relationship Id="rId2" Type="http://schemas.openxmlformats.org/officeDocument/2006/relationships/audio" Target="../media/media2.mp3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8.png"/><Relationship Id="rId1" Type="http://schemas.microsoft.com/office/2007/relationships/media" Target="../media/media6.mp3"/><Relationship Id="rId2" Type="http://schemas.openxmlformats.org/officeDocument/2006/relationships/audio" Target="../media/media6.mp3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8.png"/><Relationship Id="rId1" Type="http://schemas.microsoft.com/office/2007/relationships/media" Target="../media/media7.wav"/><Relationship Id="rId2" Type="http://schemas.openxmlformats.org/officeDocument/2006/relationships/audio" Target="../media/media7.wav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8.png"/><Relationship Id="rId1" Type="http://schemas.microsoft.com/office/2007/relationships/media" Target="../media/media8.mp3"/><Relationship Id="rId2" Type="http://schemas.openxmlformats.org/officeDocument/2006/relationships/audio" Target="../media/media8.mp3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8.png"/><Relationship Id="rId1" Type="http://schemas.microsoft.com/office/2007/relationships/media" Target="../media/media9.wav"/><Relationship Id="rId2" Type="http://schemas.openxmlformats.org/officeDocument/2006/relationships/audio" Target="../media/media9.wav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8.png"/><Relationship Id="rId1" Type="http://schemas.microsoft.com/office/2007/relationships/media" Target="../media/media10.mp3"/><Relationship Id="rId2" Type="http://schemas.openxmlformats.org/officeDocument/2006/relationships/audio" Target="../media/media10.mp3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8.png"/><Relationship Id="rId5" Type="http://schemas.openxmlformats.org/officeDocument/2006/relationships/image" Target="../media/image18.jpe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microsoft.com/office/2007/relationships/media" Target="../media/media11.mp3"/><Relationship Id="rId2" Type="http://schemas.openxmlformats.org/officeDocument/2006/relationships/audio" Target="../media/media11.mp3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8.png"/><Relationship Id="rId1" Type="http://schemas.microsoft.com/office/2007/relationships/media" Target="../media/media3.mp3"/><Relationship Id="rId2" Type="http://schemas.openxmlformats.org/officeDocument/2006/relationships/audio" Target="../media/media3.mp3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8.png"/><Relationship Id="rId6" Type="http://schemas.openxmlformats.org/officeDocument/2006/relationships/image" Target="../media/image10.jpeg"/><Relationship Id="rId7" Type="http://schemas.openxmlformats.org/officeDocument/2006/relationships/image" Target="../media/image11.jpeg"/><Relationship Id="rId8" Type="http://schemas.openxmlformats.org/officeDocument/2006/relationships/image" Target="../media/image12.jpeg"/><Relationship Id="rId1" Type="http://schemas.microsoft.com/office/2007/relationships/media" Target="../media/media4.mp3"/><Relationship Id="rId2" Type="http://schemas.openxmlformats.org/officeDocument/2006/relationships/audio" Target="../media/media4.mp3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13.png"/><Relationship Id="rId6" Type="http://schemas.openxmlformats.org/officeDocument/2006/relationships/image" Target="../media/image8.png"/><Relationship Id="rId1" Type="http://schemas.microsoft.com/office/2007/relationships/media" Target="../media/media5.mp3"/><Relationship Id="rId2" Type="http://schemas.openxmlformats.org/officeDocument/2006/relationships/audio" Target="../media/media5.mp3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140168"/>
            <a:ext cx="4191000" cy="1752600"/>
          </a:xfrm>
        </p:spPr>
        <p:txBody>
          <a:bodyPr/>
          <a:lstStyle/>
          <a:p>
            <a:r>
              <a:rPr lang="en-US" sz="3200" dirty="0" smtClean="0"/>
              <a:t>Robot Dynamics</a:t>
            </a:r>
            <a:br>
              <a:rPr lang="en-US" sz="3200" dirty="0" smtClean="0"/>
            </a:br>
            <a:r>
              <a:rPr lang="en-US" sz="3200" dirty="0" smtClean="0"/>
              <a:t>RBE-501</a:t>
            </a:r>
            <a:br>
              <a:rPr lang="en-US" sz="3200" dirty="0" smtClean="0"/>
            </a:br>
            <a:r>
              <a:rPr lang="en-US" sz="3200" dirty="0" smtClean="0"/>
              <a:t>Spring 2016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724400"/>
            <a:ext cx="8610600" cy="1663264"/>
          </a:xfrm>
        </p:spPr>
        <p:txBody>
          <a:bodyPr>
            <a:normAutofit/>
          </a:bodyPr>
          <a:lstStyle/>
          <a:p>
            <a:r>
              <a:rPr lang="en-US" dirty="0" smtClean="0"/>
              <a:t>Admittance Control of the </a:t>
            </a:r>
            <a:r>
              <a:rPr lang="en-US" dirty="0" err="1" smtClean="0"/>
              <a:t>dVRK</a:t>
            </a:r>
            <a:r>
              <a:rPr lang="en-US" dirty="0" smtClean="0"/>
              <a:t> PSM</a:t>
            </a:r>
          </a:p>
          <a:p>
            <a:r>
              <a:rPr lang="en-US" dirty="0" smtClean="0"/>
              <a:t>Final Presentation</a:t>
            </a:r>
            <a:endParaRPr lang="en-US" dirty="0" smtClean="0"/>
          </a:p>
          <a:p>
            <a:r>
              <a:rPr lang="en-US" dirty="0" smtClean="0"/>
              <a:t>Team # 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87664"/>
            <a:ext cx="535497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Opening slide-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33800" y="7162800"/>
            <a:ext cx="609600" cy="609600"/>
          </a:xfrm>
          <a:prstGeom prst="rect">
            <a:avLst/>
          </a:prstGeom>
        </p:spPr>
      </p:pic>
      <p:pic>
        <p:nvPicPr>
          <p:cNvPr id="1026" name="Picture 2" descr="https://raw.githubusercontent.com/wiki/jhu-dvrk/sawIntuitiveResearchKit/ControllerWithPSM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0" y="1255930"/>
            <a:ext cx="4218394" cy="26241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1899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"/>
    </mc:Choice>
    <mc:Fallback xmlns="">
      <p:transition spd="slow" advClick="0" advTm="7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dirty="0" smtClean="0"/>
              <a:t>Active Impedance Controller</a:t>
            </a:r>
            <a:br>
              <a:rPr lang="en-US" sz="2800" dirty="0" smtClean="0"/>
            </a:br>
            <a:r>
              <a:rPr lang="en-US" sz="2800" dirty="0" smtClean="0"/>
              <a:t>Mathematical Representation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[Equation for Inverse Dynamic Control Law]</a:t>
            </a:r>
          </a:p>
          <a:p>
            <a:endParaRPr lang="en-US" dirty="0"/>
          </a:p>
          <a:p>
            <a:r>
              <a:rPr lang="en-US" dirty="0" smtClean="0"/>
              <a:t>[Equation for the Active Impedance Controller]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231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Active Impedance Controller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Simulation of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simulated in </a:t>
            </a:r>
            <a:r>
              <a:rPr lang="en-US" dirty="0" err="1" smtClean="0"/>
              <a:t>Matlab</a:t>
            </a:r>
            <a:endParaRPr lang="en-US" dirty="0" smtClean="0"/>
          </a:p>
          <a:p>
            <a:r>
              <a:rPr lang="en-US" dirty="0" smtClean="0"/>
              <a:t>[Either have embedded video or have link to YouTube]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487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Active Impedance Controller  </a:t>
            </a:r>
            <a:br>
              <a:rPr lang="en-US" dirty="0" smtClean="0"/>
            </a:br>
            <a:r>
              <a:rPr lang="en-US" dirty="0" smtClean="0"/>
              <a:t>Analysis of 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Results from varying </a:t>
            </a:r>
            <a:r>
              <a:rPr lang="en-US" dirty="0" err="1" smtClean="0"/>
              <a:t>Kd</a:t>
            </a:r>
            <a:r>
              <a:rPr lang="en-US" dirty="0" smtClean="0"/>
              <a:t> and </a:t>
            </a:r>
            <a:r>
              <a:rPr lang="en-US" dirty="0" err="1" smtClean="0"/>
              <a:t>Kp</a:t>
            </a:r>
            <a:endParaRPr lang="en-US" dirty="0" smtClean="0"/>
          </a:p>
          <a:p>
            <a:r>
              <a:rPr lang="en-US" dirty="0" smtClean="0"/>
              <a:t>Plots for various </a:t>
            </a:r>
            <a:r>
              <a:rPr lang="en-US" dirty="0" err="1" smtClean="0"/>
              <a:t>Kd</a:t>
            </a:r>
            <a:r>
              <a:rPr lang="en-US" dirty="0" smtClean="0"/>
              <a:t> and </a:t>
            </a:r>
            <a:r>
              <a:rPr lang="en-US" dirty="0" err="1" smtClean="0"/>
              <a:t>Kp</a:t>
            </a:r>
            <a:endParaRPr lang="en-US" dirty="0" smtClean="0"/>
          </a:p>
          <a:p>
            <a:r>
              <a:rPr lang="en-US" dirty="0" smtClean="0"/>
              <a:t>Statistical Analysis of simulation on model</a:t>
            </a:r>
          </a:p>
          <a:p>
            <a:pPr lvl="1"/>
            <a:r>
              <a:rPr lang="en-US" dirty="0" smtClean="0"/>
              <a:t>ANOVA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793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Active Impedance Controller  </a:t>
            </a:r>
            <a:br>
              <a:rPr lang="en-US" dirty="0" smtClean="0"/>
            </a:br>
            <a:r>
              <a:rPr lang="en-US" dirty="0" smtClean="0"/>
              <a:t>Trade-Off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[Being drafted … will update by Sunday night]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547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Haptic Feedback</a:t>
            </a:r>
            <a:br>
              <a:rPr lang="en-US" dirty="0" smtClean="0"/>
            </a:b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30" name="Picture 129" descr="Ffb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95400"/>
            <a:ext cx="6828156" cy="2971800"/>
          </a:xfrm>
          <a:prstGeom prst="rect">
            <a:avLst/>
          </a:prstGeom>
        </p:spPr>
      </p:pic>
      <p:pic>
        <p:nvPicPr>
          <p:cNvPr id="132" name="Picture 131" descr="Ffb-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267200"/>
            <a:ext cx="5181600" cy="202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465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dirty="0"/>
              <a:t>Haptic Feedback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Mathematical Representation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[Equation for haptic feedback model]</a:t>
            </a:r>
          </a:p>
          <a:p>
            <a:r>
              <a:rPr lang="en-US" dirty="0" smtClean="0"/>
              <a:t>[Equation-3B? … I was not sure]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322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Haptic Feedback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Simulation of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[</a:t>
            </a:r>
            <a:r>
              <a:rPr lang="en-US" dirty="0"/>
              <a:t>Model simulated in </a:t>
            </a:r>
            <a:r>
              <a:rPr lang="en-US" dirty="0" err="1" smtClean="0"/>
              <a:t>Matlab</a:t>
            </a:r>
            <a:r>
              <a:rPr lang="en-US" dirty="0" smtClean="0"/>
              <a:t> and Simulink]</a:t>
            </a:r>
            <a:endParaRPr lang="en-US" dirty="0"/>
          </a:p>
          <a:p>
            <a:r>
              <a:rPr lang="en-US" dirty="0"/>
              <a:t>[Either have embedded video or have link to YouTube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631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Haptic Feedback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Analysis of 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[Simulation results and plots]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698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Haptic Feedback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Trade-Off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966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Infrastructure availability</a:t>
            </a:r>
          </a:p>
          <a:p>
            <a:r>
              <a:rPr lang="en-US" dirty="0" smtClean="0"/>
              <a:t>Team skillset</a:t>
            </a:r>
          </a:p>
          <a:p>
            <a:r>
              <a:rPr lang="en-US" dirty="0" smtClean="0"/>
              <a:t>Domain of tasks involved</a:t>
            </a:r>
          </a:p>
          <a:p>
            <a:r>
              <a:rPr lang="en-US" dirty="0" smtClean="0"/>
              <a:t>Documentation on </a:t>
            </a:r>
            <a:r>
              <a:rPr lang="en-US" dirty="0" err="1" smtClean="0"/>
              <a:t>dVRK</a:t>
            </a:r>
            <a:endParaRPr lang="en-US" dirty="0" smtClean="0"/>
          </a:p>
          <a:p>
            <a:r>
              <a:rPr lang="en-US" dirty="0" smtClean="0"/>
              <a:t>Literature reviews</a:t>
            </a:r>
          </a:p>
          <a:p>
            <a:r>
              <a:rPr lang="en-US" dirty="0" smtClean="0"/>
              <a:t>Approach for developing model</a:t>
            </a:r>
          </a:p>
          <a:p>
            <a:r>
              <a:rPr lang="en-US" dirty="0" smtClean="0"/>
              <a:t>Dynamic model parameter values</a:t>
            </a:r>
          </a:p>
          <a:p>
            <a:r>
              <a:rPr lang="en-US" dirty="0" smtClean="0"/>
              <a:t>Implementation and computational complexity of algorithm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253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7" name="Rectangle 9"/>
          <p:cNvSpPr>
            <a:spLocks noGrp="1" noChangeArrowheads="1"/>
          </p:cNvSpPr>
          <p:nvPr>
            <p:ph type="title"/>
          </p:nvPr>
        </p:nvSpPr>
        <p:spPr>
          <a:xfrm>
            <a:off x="1066800" y="2057400"/>
            <a:ext cx="6858000" cy="3581400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3200" b="0" dirty="0" err="1"/>
              <a:t>Akanksha</a:t>
            </a:r>
            <a:r>
              <a:rPr lang="en-US" sz="3200" b="0" dirty="0"/>
              <a:t> </a:t>
            </a:r>
            <a:r>
              <a:rPr lang="en-US" sz="3200" b="0" dirty="0" err="1"/>
              <a:t>Devkar</a:t>
            </a:r>
            <a:r>
              <a:rPr lang="en-US" sz="3200" b="0" dirty="0"/>
              <a:t/>
            </a:r>
            <a:br>
              <a:rPr lang="en-US" sz="3200" b="0" dirty="0"/>
            </a:br>
            <a:r>
              <a:rPr lang="en-US" sz="3200" b="0" dirty="0" err="1"/>
              <a:t>Aman</a:t>
            </a:r>
            <a:r>
              <a:rPr lang="en-US" sz="3200" b="0" dirty="0"/>
              <a:t> </a:t>
            </a:r>
            <a:r>
              <a:rPr lang="en-US" sz="3200" b="0" dirty="0" smtClean="0"/>
              <a:t>Rana</a:t>
            </a:r>
            <a:r>
              <a:rPr lang="en-US" sz="3200" b="0" dirty="0"/>
              <a:t/>
            </a:r>
            <a:br>
              <a:rPr lang="en-US" sz="3200" b="0" dirty="0"/>
            </a:br>
            <a:r>
              <a:rPr lang="en-US" sz="3200" b="0" dirty="0" err="1"/>
              <a:t>Amit</a:t>
            </a:r>
            <a:r>
              <a:rPr lang="en-US" sz="3200" b="0" dirty="0"/>
              <a:t> </a:t>
            </a:r>
            <a:r>
              <a:rPr lang="en-US" sz="3200" b="0" dirty="0" err="1"/>
              <a:t>Trivedi</a:t>
            </a:r>
            <a:r>
              <a:rPr lang="en-US" sz="3200" b="0" dirty="0"/>
              <a:t/>
            </a:r>
            <a:br>
              <a:rPr lang="en-US" sz="3200" b="0" dirty="0"/>
            </a:br>
            <a:r>
              <a:rPr lang="en-US" sz="3200" b="0" dirty="0" err="1" smtClean="0"/>
              <a:t>Kiran</a:t>
            </a:r>
            <a:r>
              <a:rPr lang="en-US" sz="3200" b="0" dirty="0" smtClean="0"/>
              <a:t> </a:t>
            </a:r>
            <a:r>
              <a:rPr lang="en-US" sz="3200" b="0" dirty="0"/>
              <a:t>Mohan</a:t>
            </a:r>
            <a:br>
              <a:rPr lang="en-US" sz="3200" b="0" dirty="0"/>
            </a:br>
            <a:r>
              <a:rPr lang="en-US" sz="3200" b="0" smtClean="0"/>
              <a:t>Terence Carmichael</a:t>
            </a:r>
            <a:endParaRPr lang="en-US" sz="32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334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/>
              <a:t>Team Members</a:t>
            </a:r>
            <a:endParaRPr lang="en-US" dirty="0"/>
          </a:p>
        </p:txBody>
      </p:sp>
      <p:pic>
        <p:nvPicPr>
          <p:cNvPr id="3" name="TeamMembers-slide-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10000" y="7162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8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20"/>
    </mc:Choice>
    <mc:Fallback xmlns="">
      <p:transition spd="slow" advClick="0" advTm="12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Deliverables</a:t>
            </a:r>
            <a:br>
              <a:rPr lang="en-US" dirty="0" smtClean="0"/>
            </a:br>
            <a:r>
              <a:rPr lang="en-US" dirty="0" smtClean="0"/>
              <a:t>Proposed </a:t>
            </a:r>
            <a:r>
              <a:rPr lang="en-US" dirty="0" err="1" smtClean="0"/>
              <a:t>vs</a:t>
            </a:r>
            <a:r>
              <a:rPr lang="en-US" dirty="0" smtClean="0"/>
              <a:t> Actual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7042329"/>
              </p:ext>
            </p:extLst>
          </p:nvPr>
        </p:nvGraphicFramePr>
        <p:xfrm>
          <a:off x="609600" y="1564641"/>
          <a:ext cx="8305800" cy="4683759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4152900"/>
                <a:gridCol w="4152900"/>
              </a:tblGrid>
              <a:tr h="3454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PROPOSED DELIVERABLE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3454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Project Plan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Completed</a:t>
                      </a:r>
                      <a:endParaRPr lang="en-US" sz="1400" dirty="0"/>
                    </a:p>
                  </a:txBody>
                  <a:tcPr/>
                </a:tc>
              </a:tr>
              <a:tr h="3454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Requirements Document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Completed</a:t>
                      </a:r>
                      <a:endParaRPr lang="en-US" sz="1400" dirty="0"/>
                    </a:p>
                  </a:txBody>
                  <a:tcPr/>
                </a:tc>
              </a:tr>
              <a:tr h="3454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Model for</a:t>
                      </a:r>
                      <a:r>
                        <a:rPr lang="en-US" sz="1400" baseline="0" dirty="0" smtClean="0"/>
                        <a:t> Impedance Controller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Completed</a:t>
                      </a:r>
                      <a:endParaRPr lang="en-US" sz="1400" dirty="0"/>
                    </a:p>
                  </a:txBody>
                  <a:tcPr/>
                </a:tc>
              </a:tr>
              <a:tr h="3454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Computational</a:t>
                      </a:r>
                      <a:r>
                        <a:rPr lang="en-US" sz="1400" baseline="0" dirty="0" smtClean="0"/>
                        <a:t> Results for Impedance Controller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Completed</a:t>
                      </a:r>
                      <a:endParaRPr lang="en-US" sz="1400" dirty="0"/>
                    </a:p>
                  </a:txBody>
                  <a:tcPr/>
                </a:tc>
              </a:tr>
              <a:tr h="3454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Simulation of </a:t>
                      </a:r>
                      <a:r>
                        <a:rPr lang="en-US" sz="1400" baseline="0" dirty="0" smtClean="0"/>
                        <a:t>Impedance Controller </a:t>
                      </a:r>
                      <a:r>
                        <a:rPr lang="en-US" sz="1400" dirty="0" smtClean="0"/>
                        <a:t>Model for PSM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Completed</a:t>
                      </a:r>
                      <a:endParaRPr lang="en-US" sz="1400" dirty="0"/>
                    </a:p>
                  </a:txBody>
                  <a:tcPr/>
                </a:tc>
              </a:tr>
              <a:tr h="3454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Optimal Interaction Control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Not Completed</a:t>
                      </a:r>
                      <a:endParaRPr lang="en-US" sz="1400" dirty="0"/>
                    </a:p>
                  </a:txBody>
                  <a:tcPr/>
                </a:tc>
              </a:tr>
              <a:tr h="3454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Model for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smtClean="0"/>
                        <a:t>Haptic Feedback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Completed</a:t>
                      </a:r>
                      <a:endParaRPr lang="en-US" sz="1400" dirty="0"/>
                    </a:p>
                  </a:txBody>
                  <a:tcPr/>
                </a:tc>
              </a:tr>
              <a:tr h="3454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Computational</a:t>
                      </a:r>
                      <a:r>
                        <a:rPr lang="en-US" sz="1400" baseline="0" dirty="0" smtClean="0"/>
                        <a:t> Results for </a:t>
                      </a:r>
                      <a:r>
                        <a:rPr lang="en-US" sz="1400" baseline="0" dirty="0" smtClean="0"/>
                        <a:t>Haptic Feedback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Completed</a:t>
                      </a:r>
                      <a:endParaRPr lang="en-US" sz="1400" dirty="0"/>
                    </a:p>
                  </a:txBody>
                  <a:tcPr/>
                </a:tc>
              </a:tr>
              <a:tr h="3454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Simulation of </a:t>
                      </a:r>
                      <a:r>
                        <a:rPr lang="en-US" sz="1400" dirty="0" smtClean="0"/>
                        <a:t>Haptic Feedback Model for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MTM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Completed</a:t>
                      </a:r>
                      <a:endParaRPr lang="en-US" sz="1400" dirty="0"/>
                    </a:p>
                  </a:txBody>
                  <a:tcPr/>
                </a:tc>
              </a:tr>
              <a:tr h="3454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Risk Analysis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Completed</a:t>
                      </a:r>
                      <a:endParaRPr lang="en-US" sz="1400" dirty="0"/>
                    </a:p>
                  </a:txBody>
                  <a:tcPr/>
                </a:tc>
              </a:tr>
              <a:tr h="3454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IEEE format paper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Completed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" y="6387664"/>
            <a:ext cx="457200" cy="394136"/>
          </a:xfrm>
        </p:spPr>
        <p:txBody>
          <a:bodyPr/>
          <a:lstStyle/>
          <a:p>
            <a:r>
              <a:rPr lang="en-US" dirty="0" smtClean="0"/>
              <a:t>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53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30"/>
    </mc:Choice>
    <mc:Fallback xmlns="">
      <p:transition spd="slow" advClick="0" advTm="43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99719" name="Rectangle 7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Introduction to </a:t>
            </a:r>
            <a:r>
              <a:rPr lang="en-US" b="1" dirty="0" err="1"/>
              <a:t>dVRK</a:t>
            </a:r>
            <a:r>
              <a:rPr lang="en-US" b="1" dirty="0"/>
              <a:t> </a:t>
            </a:r>
          </a:p>
          <a:p>
            <a:r>
              <a:rPr lang="en-US" b="1" dirty="0"/>
              <a:t>Problem </a:t>
            </a:r>
            <a:r>
              <a:rPr lang="en-US" b="1" dirty="0" smtClean="0"/>
              <a:t>Statement and Objectives</a:t>
            </a:r>
            <a:endParaRPr lang="en-US" b="1" dirty="0"/>
          </a:p>
          <a:p>
            <a:r>
              <a:rPr lang="en-US" b="1" dirty="0"/>
              <a:t>Project Plan</a:t>
            </a:r>
          </a:p>
          <a:p>
            <a:r>
              <a:rPr lang="en-US" b="1" dirty="0" smtClean="0"/>
              <a:t>Primary Objective – Active Impedance </a:t>
            </a:r>
            <a:r>
              <a:rPr lang="en-US" b="1" dirty="0"/>
              <a:t>Controller</a:t>
            </a:r>
          </a:p>
          <a:p>
            <a:pPr lvl="1"/>
            <a:r>
              <a:rPr lang="en-US" dirty="0"/>
              <a:t>Model design, Mathematical representation, Simulation of model, Analysis of </a:t>
            </a:r>
            <a:r>
              <a:rPr lang="en-US" dirty="0" smtClean="0"/>
              <a:t>result, Trade-off of model</a:t>
            </a:r>
            <a:endParaRPr lang="en-US" dirty="0"/>
          </a:p>
          <a:p>
            <a:r>
              <a:rPr lang="en-US" b="1" dirty="0"/>
              <a:t>Secondary </a:t>
            </a:r>
            <a:r>
              <a:rPr lang="en-US" b="1" dirty="0" smtClean="0"/>
              <a:t>Objective – </a:t>
            </a:r>
            <a:r>
              <a:rPr lang="en-US" b="1" dirty="0"/>
              <a:t>Haptic Feedback</a:t>
            </a:r>
          </a:p>
          <a:p>
            <a:pPr lvl="1"/>
            <a:r>
              <a:rPr lang="en-US" dirty="0"/>
              <a:t>Model design, Mathematical representation, Simulation of model, Analysis of </a:t>
            </a:r>
            <a:r>
              <a:rPr lang="en-US" dirty="0" smtClean="0"/>
              <a:t>result, Trade-off of model</a:t>
            </a:r>
            <a:endParaRPr lang="en-US" dirty="0"/>
          </a:p>
          <a:p>
            <a:r>
              <a:rPr lang="en-US" b="1" dirty="0" smtClean="0"/>
              <a:t>Challenges</a:t>
            </a:r>
            <a:endParaRPr lang="en-US" b="1" dirty="0"/>
          </a:p>
          <a:p>
            <a:r>
              <a:rPr lang="en-US" b="1" dirty="0"/>
              <a:t>Deliverables proposed </a:t>
            </a:r>
            <a:r>
              <a:rPr lang="en-US" b="1" dirty="0" err="1"/>
              <a:t>vs</a:t>
            </a:r>
            <a:r>
              <a:rPr lang="en-US" b="1" dirty="0"/>
              <a:t> actual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Summary-slide-11_Take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33800" y="7239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1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40"/>
    </mc:Choice>
    <mc:Fallback xmlns="">
      <p:transition spd="slow" advClick="0" advTm="104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05000" y="2971800"/>
            <a:ext cx="5334000" cy="1752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5400" b="1" dirty="0" smtClean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4569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"/>
    </mc:Choice>
    <mc:Fallback xmlns="">
      <p:transition spd="slow" advClick="0" advTm="4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 smtClean="0"/>
              <a:t>Team Introduction</a:t>
            </a:r>
          </a:p>
          <a:p>
            <a:r>
              <a:rPr lang="en-US" dirty="0" smtClean="0"/>
              <a:t>Agenda</a:t>
            </a:r>
          </a:p>
          <a:p>
            <a:r>
              <a:rPr lang="en-US" dirty="0" smtClean="0"/>
              <a:t>Problem Statement</a:t>
            </a:r>
          </a:p>
          <a:p>
            <a:r>
              <a:rPr lang="en-US" dirty="0" smtClean="0"/>
              <a:t>Objectives</a:t>
            </a:r>
          </a:p>
          <a:p>
            <a:r>
              <a:rPr lang="en-US" dirty="0" smtClean="0"/>
              <a:t>Deliverables achieved</a:t>
            </a:r>
          </a:p>
          <a:p>
            <a:r>
              <a:rPr lang="en-US" dirty="0" smtClean="0"/>
              <a:t>Project Plan</a:t>
            </a:r>
          </a:p>
          <a:p>
            <a:r>
              <a:rPr lang="en-US" dirty="0" smtClean="0"/>
              <a:t>Overview of Process</a:t>
            </a:r>
          </a:p>
          <a:p>
            <a:r>
              <a:rPr lang="en-US" dirty="0" smtClean="0"/>
              <a:t>Primary Purpose – Impedance Controller</a:t>
            </a:r>
          </a:p>
          <a:p>
            <a:pPr lvl="1"/>
            <a:r>
              <a:rPr lang="en-US" dirty="0" smtClean="0"/>
              <a:t>Model design</a:t>
            </a:r>
          </a:p>
          <a:p>
            <a:pPr lvl="1"/>
            <a:r>
              <a:rPr lang="en-US" dirty="0" smtClean="0"/>
              <a:t>Mathematical representation</a:t>
            </a:r>
          </a:p>
          <a:p>
            <a:pPr lvl="1"/>
            <a:r>
              <a:rPr lang="en-US" dirty="0" smtClean="0"/>
              <a:t>Simulation of model + video</a:t>
            </a:r>
          </a:p>
          <a:p>
            <a:pPr lvl="1"/>
            <a:r>
              <a:rPr lang="en-US" dirty="0" smtClean="0"/>
              <a:t>Analysis of result</a:t>
            </a:r>
          </a:p>
          <a:p>
            <a:r>
              <a:rPr lang="en-US" dirty="0" smtClean="0"/>
              <a:t>Secondary Purpose – Haptic Feedback</a:t>
            </a:r>
          </a:p>
          <a:p>
            <a:pPr lvl="1"/>
            <a:r>
              <a:rPr lang="en-US" dirty="0"/>
              <a:t>Model design</a:t>
            </a:r>
          </a:p>
          <a:p>
            <a:pPr lvl="1"/>
            <a:r>
              <a:rPr lang="en-US" dirty="0"/>
              <a:t>Mathematical representation</a:t>
            </a:r>
          </a:p>
          <a:p>
            <a:pPr lvl="1"/>
            <a:r>
              <a:rPr lang="en-US" dirty="0"/>
              <a:t>Simulation of model + video</a:t>
            </a:r>
          </a:p>
          <a:p>
            <a:pPr lvl="1"/>
            <a:r>
              <a:rPr lang="en-US" dirty="0"/>
              <a:t>Analysis of result</a:t>
            </a:r>
          </a:p>
          <a:p>
            <a:r>
              <a:rPr lang="en-US" dirty="0" smtClean="0"/>
              <a:t>Trade off models</a:t>
            </a:r>
          </a:p>
          <a:p>
            <a:r>
              <a:rPr lang="en-US" dirty="0" smtClean="0"/>
              <a:t>Challenges</a:t>
            </a:r>
          </a:p>
          <a:p>
            <a:r>
              <a:rPr lang="en-US" dirty="0" smtClean="0"/>
              <a:t>Deliverables proposed </a:t>
            </a:r>
            <a:r>
              <a:rPr lang="en-US" dirty="0" err="1" smtClean="0"/>
              <a:t>vs</a:t>
            </a:r>
            <a:r>
              <a:rPr lang="en-US" dirty="0" smtClean="0"/>
              <a:t> actual</a:t>
            </a:r>
          </a:p>
          <a:p>
            <a:r>
              <a:rPr lang="en-US" dirty="0" smtClean="0"/>
              <a:t>Summary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814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57166"/>
            <a:ext cx="8229600" cy="800100"/>
          </a:xfrm>
        </p:spPr>
        <p:txBody>
          <a:bodyPr/>
          <a:lstStyle/>
          <a:p>
            <a:r>
              <a:rPr lang="en-US" dirty="0" smtClean="0"/>
              <a:t>Scope and Execution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1428736"/>
            <a:ext cx="8229600" cy="4958928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Scope</a:t>
            </a:r>
            <a:endParaRPr kumimoji="0" lang="en-US" sz="2400" b="0" i="0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594360" marR="0" lvl="1" indent="-27432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Tx/>
              <a:buFont typeface="Verdana" pitchFamily="34" charset="0"/>
              <a:buChar char="─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Simulate 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admittance control of the PSM by regulating contact force at the end </a:t>
            </a:r>
            <a:r>
              <a:rPr kumimoji="0" lang="en-US" sz="20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effector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</a:p>
          <a:p>
            <a:pPr marL="594360" lvl="1" indent="-274320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itchFamily="34" charset="0"/>
              <a:buChar char="─"/>
            </a:pPr>
            <a:r>
              <a:rPr lang="en-US" sz="2000" baseline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Modeling the simulation of </a:t>
            </a:r>
            <a:r>
              <a:rPr lang="en-US" sz="2000" baseline="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haptic</a:t>
            </a:r>
            <a:r>
              <a:rPr lang="en-US" sz="2000" baseline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feedback on the MTM based on the force at</a:t>
            </a:r>
            <a:r>
              <a:rPr lang="en-US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the PSM tip.</a:t>
            </a:r>
          </a:p>
          <a:p>
            <a:pPr marL="594360" marR="0" lvl="1" indent="-27432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Tx/>
              <a:buFont typeface="Verdana" pitchFamily="34" charset="0"/>
              <a:buChar char="─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Implement the simulation in the hardware.</a:t>
            </a:r>
          </a:p>
          <a:p>
            <a:pPr marL="594360" marR="0" lvl="1" indent="-27432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Tx/>
              <a:buFont typeface="Verdana" pitchFamily="34" charset="0"/>
              <a:buChar char="─"/>
              <a:tabLst/>
              <a:defRPr/>
            </a:pPr>
            <a:r>
              <a:rPr lang="en-US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The project will be done within the scope of the topics covered in the course RBE-501.</a:t>
            </a:r>
          </a:p>
          <a:p>
            <a:pPr marL="594360" marR="0" lvl="1" indent="-27432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Tx/>
              <a:buFont typeface="Verdana" pitchFamily="34" charset="0"/>
              <a:buChar char="─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The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robotic system being used is Intuitive </a:t>
            </a:r>
            <a:r>
              <a:rPr kumimoji="0" lang="en-US" sz="20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Surgical’s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kumimoji="0" lang="en-US" sz="20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daVinci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Research Kit (</a:t>
            </a:r>
            <a:r>
              <a:rPr kumimoji="0" lang="en-US" sz="20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dVRK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).</a:t>
            </a:r>
          </a:p>
          <a:p>
            <a:pPr marL="594360" marR="0" lvl="1" indent="-27432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Tx/>
              <a:buFont typeface="Verdana" pitchFamily="34" charset="0"/>
              <a:buChar char="─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Feasibility</a:t>
            </a:r>
          </a:p>
          <a:p>
            <a:pPr marL="594360" marR="0" lvl="1" indent="-27432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Tx/>
              <a:buFont typeface="Verdana" pitchFamily="34" charset="0"/>
              <a:buChar char="─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Simulating admittance control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is our primary objective and needs only computers as resources and is hence, completely feasible within the given time frame.</a:t>
            </a:r>
          </a:p>
          <a:p>
            <a:pPr marL="594360" marR="0" lvl="1" indent="-27432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Tx/>
              <a:buFont typeface="Verdana" pitchFamily="34" charset="0"/>
              <a:buChar char="─"/>
              <a:tabLst/>
              <a:defRPr/>
            </a:pPr>
            <a:endParaRPr kumimoji="0" lang="en-US" sz="20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594360" marR="0" lvl="1" indent="-27432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Tx/>
              <a:buFont typeface="Verdana" pitchFamily="34" charset="0"/>
              <a:buChar char="─"/>
              <a:tabLst/>
              <a:defRPr/>
            </a:pPr>
            <a:r>
              <a:rPr lang="en-US" sz="2000" baseline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Haptic</a:t>
            </a:r>
            <a:r>
              <a:rPr lang="en-US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feedback is our secondary objective and requires computing resources.</a:t>
            </a:r>
          </a:p>
          <a:p>
            <a:pPr marL="594360" marR="0" lvl="1" indent="-27432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Tx/>
              <a:buFont typeface="Verdana" pitchFamily="34" charset="0"/>
              <a:buChar char="─"/>
              <a:tabLst/>
              <a:defRPr/>
            </a:pPr>
            <a:endParaRPr lang="en-US" sz="20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594360" marR="0" lvl="1" indent="-27432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Tx/>
              <a:buFont typeface="Verdana" pitchFamily="34" charset="0"/>
              <a:buChar char="─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Hardware implementation requires the most resources like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the physical da Vinci system and more time and hence may be the least feasible objective.</a:t>
            </a:r>
          </a:p>
          <a:p>
            <a:pPr marL="594360" marR="0" lvl="1" indent="-27432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Tx/>
              <a:buFont typeface="Verdana" pitchFamily="34" charset="0"/>
              <a:buChar char="─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1" i="0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Domains</a:t>
            </a:r>
            <a:r>
              <a:rPr kumimoji="0" lang="en-US" sz="2400" b="1" i="0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covered</a:t>
            </a:r>
            <a:endParaRPr kumimoji="0" lang="en-US" sz="2400" b="1" i="0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594360" marR="0" lvl="1" indent="-27432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Tx/>
              <a:buFont typeface="Verdana" pitchFamily="34" charset="0"/>
              <a:buChar char="─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Admittance control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and </a:t>
            </a:r>
            <a:r>
              <a:rPr kumimoji="0" lang="en-US" sz="20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haptic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feedback require sound knowledge in Robot Dynamics and Robot Control and </a:t>
            </a:r>
            <a:r>
              <a:rPr lang="en-US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skills like robot modeling, simulation and sensor integration.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2" name="audio1_KM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86200" y="7239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0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340"/>
    </mc:Choice>
    <mc:Fallback xmlns="">
      <p:transition spd="slow" advClick="0" advTm="134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6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Deliverables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610600" cy="5188739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Primary deliverable</a:t>
            </a:r>
          </a:p>
          <a:p>
            <a:pPr lvl="1"/>
            <a:r>
              <a:rPr lang="en-US" dirty="0" smtClean="0"/>
              <a:t>Project plan</a:t>
            </a:r>
          </a:p>
          <a:p>
            <a:pPr lvl="1"/>
            <a:r>
              <a:rPr lang="en-US" dirty="0" smtClean="0"/>
              <a:t>Requirements document</a:t>
            </a:r>
          </a:p>
          <a:p>
            <a:pPr lvl="1"/>
            <a:r>
              <a:rPr lang="en-US" dirty="0" smtClean="0"/>
              <a:t>Computational </a:t>
            </a:r>
            <a:r>
              <a:rPr lang="en-US" dirty="0"/>
              <a:t>results </a:t>
            </a:r>
            <a:endParaRPr lang="en-US" dirty="0" smtClean="0"/>
          </a:p>
          <a:p>
            <a:pPr lvl="2"/>
            <a:r>
              <a:rPr lang="en-US" dirty="0" smtClean="0"/>
              <a:t>Dynamics and kinematics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mplementation </a:t>
            </a:r>
            <a:r>
              <a:rPr lang="en-US" dirty="0"/>
              <a:t>of an admittance controller for the </a:t>
            </a:r>
            <a:r>
              <a:rPr lang="en-US" dirty="0" smtClean="0"/>
              <a:t>PSM</a:t>
            </a:r>
          </a:p>
          <a:p>
            <a:pPr lvl="1"/>
            <a:r>
              <a:rPr lang="en-US" dirty="0"/>
              <a:t>Optimal interaction control </a:t>
            </a:r>
            <a:r>
              <a:rPr lang="en-US" dirty="0" smtClean="0"/>
              <a:t>findings</a:t>
            </a:r>
          </a:p>
          <a:p>
            <a:pPr lvl="1"/>
            <a:r>
              <a:rPr lang="en-US" dirty="0" smtClean="0"/>
              <a:t>Model for monitoring force at PSM and generating real-time equivalent force at the MTM</a:t>
            </a:r>
          </a:p>
          <a:p>
            <a:pPr lvl="1"/>
            <a:r>
              <a:rPr lang="en-US" dirty="0" smtClean="0"/>
              <a:t>Demonstration of the results</a:t>
            </a:r>
          </a:p>
          <a:p>
            <a:pPr lvl="1"/>
            <a:r>
              <a:rPr lang="en-US" dirty="0" smtClean="0"/>
              <a:t>Final project report</a:t>
            </a:r>
          </a:p>
          <a:p>
            <a:r>
              <a:rPr lang="en-US" b="1" dirty="0" smtClean="0"/>
              <a:t>Secondary deliverable</a:t>
            </a:r>
          </a:p>
          <a:p>
            <a:pPr lvl="1"/>
            <a:r>
              <a:rPr lang="en-US" dirty="0" smtClean="0"/>
              <a:t>Risk analysis</a:t>
            </a:r>
          </a:p>
          <a:p>
            <a:r>
              <a:rPr lang="en-US" b="1" dirty="0" smtClean="0"/>
              <a:t>Tertiary deliverable</a:t>
            </a:r>
            <a:endParaRPr lang="en-US" dirty="0" smtClean="0"/>
          </a:p>
          <a:p>
            <a:pPr lvl="1"/>
            <a:r>
              <a:rPr lang="en-US" dirty="0" smtClean="0"/>
              <a:t>IEEE publication of the project objectives and results.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" y="6387664"/>
            <a:ext cx="457200" cy="394136"/>
          </a:xfrm>
        </p:spPr>
        <p:txBody>
          <a:bodyPr/>
          <a:lstStyle/>
          <a:p>
            <a:r>
              <a:rPr lang="en-US" dirty="0" smtClean="0"/>
              <a:t>7</a:t>
            </a:r>
            <a:endParaRPr lang="en-US" dirty="0"/>
          </a:p>
        </p:txBody>
      </p:sp>
      <p:pic>
        <p:nvPicPr>
          <p:cNvPr id="8" name="Deliverables-slide-7_Take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62400" y="7162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38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30"/>
    </mc:Choice>
    <mc:Fallback xmlns="">
      <p:transition spd="slow" advClick="0" advTm="43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9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357166"/>
            <a:ext cx="8229600" cy="8001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3600" dirty="0" smtClean="0"/>
              <a:t>Timelines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6985463"/>
              </p:ext>
            </p:extLst>
          </p:nvPr>
        </p:nvGraphicFramePr>
        <p:xfrm>
          <a:off x="1071571" y="1571612"/>
          <a:ext cx="7072329" cy="34731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37837"/>
                <a:gridCol w="5317003"/>
                <a:gridCol w="1117489"/>
              </a:tblGrid>
              <a:tr h="236622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S No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200" dirty="0" smtClean="0"/>
                        <a:t>Activity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Timeline</a:t>
                      </a:r>
                      <a:endParaRPr lang="en-IN" sz="1200" dirty="0"/>
                    </a:p>
                  </a:txBody>
                  <a:tcPr/>
                </a:tc>
              </a:tr>
              <a:tr h="319878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1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200" dirty="0" smtClean="0"/>
                        <a:t>Written proposal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Feb-18</a:t>
                      </a:r>
                      <a:endParaRPr lang="en-IN" sz="1200" dirty="0"/>
                    </a:p>
                  </a:txBody>
                  <a:tcPr/>
                </a:tc>
              </a:tr>
              <a:tr h="319878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2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200" dirty="0" smtClean="0"/>
                        <a:t>Project Plan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 smtClean="0"/>
                        <a:t>Feb-26</a:t>
                      </a:r>
                    </a:p>
                  </a:txBody>
                  <a:tcPr/>
                </a:tc>
              </a:tr>
              <a:tr h="319878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3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200" dirty="0" smtClean="0"/>
                        <a:t>Requirements document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 smtClean="0"/>
                        <a:t>Feb-26</a:t>
                      </a:r>
                    </a:p>
                  </a:txBody>
                  <a:tcPr/>
                </a:tc>
              </a:tr>
              <a:tr h="319878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4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Evaluate Inverse Kinematics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Mar-04</a:t>
                      </a:r>
                      <a:endParaRPr lang="en-IN" sz="1200" dirty="0"/>
                    </a:p>
                  </a:txBody>
                  <a:tcPr/>
                </a:tc>
              </a:tr>
              <a:tr h="319878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5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Evaluate Forward</a:t>
                      </a:r>
                      <a:r>
                        <a:rPr lang="en-US" sz="1200" baseline="0" dirty="0" smtClean="0"/>
                        <a:t> Kinematics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Mar-11</a:t>
                      </a:r>
                      <a:endParaRPr lang="en-IN" sz="1200" dirty="0"/>
                    </a:p>
                  </a:txBody>
                  <a:tcPr/>
                </a:tc>
              </a:tr>
              <a:tr h="319878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6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Simulation model for monitoring force at PSM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Mar-25</a:t>
                      </a:r>
                      <a:endParaRPr lang="en-IN" sz="1200" dirty="0"/>
                    </a:p>
                  </a:txBody>
                  <a:tcPr/>
                </a:tc>
              </a:tr>
              <a:tr h="319878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7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Risk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Apr-01</a:t>
                      </a:r>
                      <a:endParaRPr lang="en-IN" sz="1200" dirty="0"/>
                    </a:p>
                  </a:txBody>
                  <a:tcPr/>
                </a:tc>
              </a:tr>
              <a:tr h="319878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8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Complete Simulation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Apr-07</a:t>
                      </a:r>
                      <a:endParaRPr lang="en-IN" sz="1200" dirty="0"/>
                    </a:p>
                  </a:txBody>
                  <a:tcPr/>
                </a:tc>
              </a:tr>
              <a:tr h="319878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9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Modifications</a:t>
                      </a:r>
                      <a:r>
                        <a:rPr lang="en-US" sz="1200" baseline="0" dirty="0" smtClean="0"/>
                        <a:t> and Improvements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Apr-19</a:t>
                      </a:r>
                      <a:endParaRPr lang="en-IN" sz="1200" dirty="0"/>
                    </a:p>
                  </a:txBody>
                  <a:tcPr/>
                </a:tc>
              </a:tr>
              <a:tr h="319878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10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Final project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/>
                        <a:t>Apr-26</a:t>
                      </a:r>
                      <a:endParaRPr lang="en-IN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audio2_KM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81400" y="7315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4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10"/>
    </mc:Choice>
    <mc:Fallback xmlns="">
      <p:transition spd="slow" advClick="0" advTm="21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7"/>
          <p:cNvSpPr txBox="1">
            <a:spLocks noChangeArrowheads="1"/>
          </p:cNvSpPr>
          <p:nvPr/>
        </p:nvSpPr>
        <p:spPr>
          <a:xfrm>
            <a:off x="457200" y="1447800"/>
            <a:ext cx="3733800" cy="4038600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74320" indent="-27432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94360" indent="-27432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itchFamily="34" charset="0"/>
              <a:buChar char="─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6868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30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3716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u="sng" smtClean="0"/>
              <a:t>Challenges</a:t>
            </a:r>
          </a:p>
          <a:p>
            <a:r>
              <a:rPr lang="en-US" smtClean="0"/>
              <a:t>Physical and Virtual System implementation</a:t>
            </a:r>
          </a:p>
          <a:p>
            <a:pPr marL="666900" lvl="1" indent="-342900"/>
            <a:r>
              <a:rPr lang="en-US" smtClean="0"/>
              <a:t>Multiple users working on one product.</a:t>
            </a:r>
            <a:br>
              <a:rPr lang="en-US" smtClean="0"/>
            </a:br>
            <a:endParaRPr lang="en-US" smtClean="0"/>
          </a:p>
          <a:p>
            <a:r>
              <a:rPr lang="en-US" smtClean="0"/>
              <a:t>Level of Effectiveness</a:t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endParaRPr lang="en-US" smtClean="0"/>
          </a:p>
          <a:p>
            <a:r>
              <a:rPr lang="en-US" smtClean="0"/>
              <a:t>Team Aspect:</a:t>
            </a:r>
          </a:p>
          <a:p>
            <a:pPr lvl="1"/>
            <a:r>
              <a:rPr lang="en-US" smtClean="0"/>
              <a:t>Deliverables</a:t>
            </a:r>
          </a:p>
          <a:p>
            <a:pPr lvl="1"/>
            <a:r>
              <a:rPr lang="en-US" smtClean="0"/>
              <a:t>Priorities</a:t>
            </a:r>
          </a:p>
          <a:p>
            <a:pPr lvl="1"/>
            <a:r>
              <a:rPr lang="en-US" smtClean="0"/>
              <a:t>Logistics</a:t>
            </a:r>
          </a:p>
          <a:p>
            <a:endParaRPr lang="en-US" dirty="0" smtClean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191000" y="1447800"/>
            <a:ext cx="4648200" cy="42672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74320" indent="-27432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94360" indent="-27432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itchFamily="34" charset="0"/>
              <a:buChar char="─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6868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30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3716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u="sng" dirty="0" smtClean="0"/>
              <a:t>Solutions</a:t>
            </a:r>
          </a:p>
          <a:p>
            <a:r>
              <a:rPr lang="en-US" dirty="0" smtClean="0"/>
              <a:t>Implementing a comprehensive verification and validation plan. </a:t>
            </a:r>
          </a:p>
          <a:p>
            <a:pPr lvl="1"/>
            <a:r>
              <a:rPr lang="en-US" sz="2200" dirty="0" smtClean="0"/>
              <a:t>Utilizing revision control software throughout the course of development.</a:t>
            </a:r>
          </a:p>
          <a:p>
            <a:r>
              <a:rPr lang="en-US" dirty="0" smtClean="0"/>
              <a:t>Thorough Research &amp; Analysis of past and present surgical technology.</a:t>
            </a:r>
          </a:p>
          <a:p>
            <a:r>
              <a:rPr lang="en-US" dirty="0" smtClean="0"/>
              <a:t>Consistent communication and strategic planning of our tasks and activities. </a:t>
            </a:r>
          </a:p>
          <a:p>
            <a:endParaRPr lang="en-US" dirty="0"/>
          </a:p>
        </p:txBody>
      </p:sp>
      <p:pic>
        <p:nvPicPr>
          <p:cNvPr id="7" name="media2_TC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62400" y="7315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5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150"/>
    </mc:Choice>
    <mc:Fallback xmlns="">
      <p:transition spd="slow" advClick="0" advTm="115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78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5334000" cy="46482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Primary </a:t>
            </a:r>
            <a:r>
              <a:rPr lang="en-US" b="1" dirty="0" smtClean="0"/>
              <a:t>audience</a:t>
            </a:r>
            <a:endParaRPr lang="en-US" b="1" dirty="0"/>
          </a:p>
          <a:p>
            <a:pPr lvl="1"/>
            <a:r>
              <a:rPr lang="en-US" dirty="0"/>
              <a:t>Students and researchers working in the field of robotics, mechanical and instrumentation engineering</a:t>
            </a:r>
          </a:p>
          <a:p>
            <a:r>
              <a:rPr lang="en-US" b="1" dirty="0"/>
              <a:t>Secondary </a:t>
            </a:r>
            <a:r>
              <a:rPr lang="en-US" b="1" dirty="0" smtClean="0"/>
              <a:t>audience</a:t>
            </a:r>
            <a:endParaRPr lang="en-US" b="1" dirty="0"/>
          </a:p>
          <a:p>
            <a:pPr lvl="1"/>
            <a:r>
              <a:rPr lang="en-US" dirty="0"/>
              <a:t>Faculty in the field of robotics engineering</a:t>
            </a:r>
          </a:p>
          <a:p>
            <a:r>
              <a:rPr lang="en-US" b="1" dirty="0"/>
              <a:t>Tertiary </a:t>
            </a:r>
            <a:r>
              <a:rPr lang="en-US" b="1" dirty="0" smtClean="0"/>
              <a:t>audience</a:t>
            </a:r>
            <a:endParaRPr lang="en-US" b="1" dirty="0"/>
          </a:p>
          <a:p>
            <a:pPr lvl="1"/>
            <a:r>
              <a:rPr lang="en-US" dirty="0"/>
              <a:t>Medical Industry: For surgical robot manipulators</a:t>
            </a:r>
          </a:p>
          <a:p>
            <a:pPr lvl="1"/>
            <a:r>
              <a:rPr lang="en-US" dirty="0"/>
              <a:t>Electronic Industry: For handling thin wafers</a:t>
            </a:r>
          </a:p>
          <a:p>
            <a:pPr lvl="1"/>
            <a:r>
              <a:rPr lang="en-US" dirty="0"/>
              <a:t>Food Industry: Handling fragile food items</a:t>
            </a:r>
          </a:p>
          <a:p>
            <a:pPr lvl="1"/>
            <a:r>
              <a:rPr lang="en-US" dirty="0"/>
              <a:t>Automation Industry: Handling ceramic catalytic converters</a:t>
            </a:r>
          </a:p>
          <a:p>
            <a:pPr lvl="1"/>
            <a:r>
              <a:rPr lang="en-US" dirty="0"/>
              <a:t>Casting Industry: Handling wax patterns in investment casting</a:t>
            </a:r>
          </a:p>
          <a:p>
            <a:pPr lvl="1"/>
            <a:r>
              <a:rPr lang="en-US" dirty="0"/>
              <a:t>Space Exploration: Handling fragile evidences in outer space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audio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19600" y="7188200"/>
            <a:ext cx="609600" cy="609600"/>
          </a:xfrm>
          <a:prstGeom prst="rect">
            <a:avLst/>
          </a:prstGeom>
        </p:spPr>
      </p:pic>
      <p:pic>
        <p:nvPicPr>
          <p:cNvPr id="2050" name="Picture 2" descr="https://upload.wikimedia.org/wikipedia/commons/2/23/Cmglee_Cambridge_Science_Festival_2015_da_Vinci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399" y="1752600"/>
            <a:ext cx="1928448" cy="128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399" y="4716606"/>
            <a:ext cx="1928447" cy="16776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3699" y="3101274"/>
            <a:ext cx="1699846" cy="155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1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90"/>
    </mc:Choice>
    <mc:Fallback xmlns="">
      <p:transition spd="slow" advClick="0" advTm="59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79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382000" cy="518160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Introduction to </a:t>
            </a:r>
            <a:r>
              <a:rPr lang="en-US" b="1" dirty="0" err="1" smtClean="0"/>
              <a:t>dVRK</a:t>
            </a:r>
            <a:r>
              <a:rPr lang="en-US" b="1" dirty="0" smtClean="0"/>
              <a:t> </a:t>
            </a:r>
            <a:endParaRPr lang="en-US" b="1" dirty="0" smtClean="0"/>
          </a:p>
          <a:p>
            <a:r>
              <a:rPr lang="en-US" b="1" dirty="0" smtClean="0"/>
              <a:t>Problem Statement</a:t>
            </a:r>
            <a:endParaRPr lang="en-US" b="1" dirty="0"/>
          </a:p>
          <a:p>
            <a:r>
              <a:rPr lang="en-US" b="1" dirty="0" smtClean="0"/>
              <a:t>Objectives</a:t>
            </a:r>
            <a:endParaRPr lang="en-US" b="1" dirty="0" smtClean="0"/>
          </a:p>
          <a:p>
            <a:r>
              <a:rPr lang="en-US" b="1" dirty="0" smtClean="0"/>
              <a:t>Project </a:t>
            </a:r>
            <a:r>
              <a:rPr lang="en-US" b="1" dirty="0"/>
              <a:t>Plan</a:t>
            </a:r>
          </a:p>
          <a:p>
            <a:r>
              <a:rPr lang="en-US" b="1" dirty="0"/>
              <a:t>Overview of Process</a:t>
            </a:r>
          </a:p>
          <a:p>
            <a:r>
              <a:rPr lang="en-US" b="1" dirty="0"/>
              <a:t>Primary Purpose – Impedance Controller</a:t>
            </a:r>
          </a:p>
          <a:p>
            <a:pPr lvl="1"/>
            <a:r>
              <a:rPr lang="en-US" dirty="0"/>
              <a:t>Model </a:t>
            </a:r>
            <a:r>
              <a:rPr lang="en-US" dirty="0" smtClean="0"/>
              <a:t>design, Mathematical representation, Simulation </a:t>
            </a:r>
            <a:r>
              <a:rPr lang="en-US" dirty="0"/>
              <a:t>of </a:t>
            </a:r>
            <a:r>
              <a:rPr lang="en-US" dirty="0" smtClean="0"/>
              <a:t>model</a:t>
            </a:r>
            <a:r>
              <a:rPr lang="en-US" dirty="0" smtClean="0"/>
              <a:t>, </a:t>
            </a:r>
            <a:r>
              <a:rPr lang="en-US" dirty="0" smtClean="0"/>
              <a:t>Analysis </a:t>
            </a:r>
            <a:r>
              <a:rPr lang="en-US" dirty="0"/>
              <a:t>of </a:t>
            </a:r>
            <a:r>
              <a:rPr lang="en-US" dirty="0" smtClean="0"/>
              <a:t>result, Trade-off of model</a:t>
            </a:r>
            <a:endParaRPr lang="en-US" dirty="0"/>
          </a:p>
          <a:p>
            <a:r>
              <a:rPr lang="en-US" b="1" dirty="0"/>
              <a:t>Secondary Purpose – Haptic Feedback</a:t>
            </a:r>
          </a:p>
          <a:p>
            <a:pPr lvl="1"/>
            <a:r>
              <a:rPr lang="en-US" dirty="0"/>
              <a:t>Model </a:t>
            </a:r>
            <a:r>
              <a:rPr lang="en-US" dirty="0" smtClean="0"/>
              <a:t>design, Mathematical representation, Simulation </a:t>
            </a:r>
            <a:r>
              <a:rPr lang="en-US" dirty="0"/>
              <a:t>of </a:t>
            </a:r>
            <a:r>
              <a:rPr lang="en-US" dirty="0" smtClean="0"/>
              <a:t>model,</a:t>
            </a:r>
            <a:r>
              <a:rPr lang="en-US" dirty="0"/>
              <a:t> </a:t>
            </a:r>
            <a:r>
              <a:rPr lang="en-US" dirty="0" smtClean="0"/>
              <a:t>Analysis </a:t>
            </a:r>
            <a:r>
              <a:rPr lang="en-US" dirty="0"/>
              <a:t>of </a:t>
            </a:r>
            <a:r>
              <a:rPr lang="en-US" dirty="0"/>
              <a:t>result, Trade-off of model</a:t>
            </a:r>
            <a:endParaRPr lang="en-US" dirty="0"/>
          </a:p>
          <a:p>
            <a:r>
              <a:rPr lang="en-US" b="1" dirty="0" smtClean="0"/>
              <a:t>Challenges</a:t>
            </a:r>
            <a:endParaRPr lang="en-US" b="1" dirty="0"/>
          </a:p>
          <a:p>
            <a:r>
              <a:rPr lang="en-US" b="1" dirty="0"/>
              <a:t>Deliverables proposed </a:t>
            </a:r>
            <a:r>
              <a:rPr lang="en-US" b="1" dirty="0" err="1"/>
              <a:t>vs</a:t>
            </a:r>
            <a:r>
              <a:rPr lang="en-US" b="1" dirty="0"/>
              <a:t> actual</a:t>
            </a:r>
          </a:p>
          <a:p>
            <a:r>
              <a:rPr lang="en-US" b="1" dirty="0"/>
              <a:t>Summary</a:t>
            </a:r>
          </a:p>
          <a:p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Agenda-slide-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62400" y="7086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80"/>
    </mc:Choice>
    <mc:Fallback xmlns="">
      <p:transition spd="slow" advClick="0" advTm="28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1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99719" name="Rectangle 7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5334000" cy="4648200"/>
          </a:xfrm>
        </p:spPr>
        <p:txBody>
          <a:bodyPr>
            <a:noAutofit/>
          </a:bodyPr>
          <a:lstStyle/>
          <a:p>
            <a:r>
              <a:rPr lang="en-US" sz="1400" b="1" dirty="0"/>
              <a:t>Hardware</a:t>
            </a:r>
            <a:r>
              <a:rPr lang="en-US" sz="1400" dirty="0"/>
              <a:t>: Da Vinci Research Kit (</a:t>
            </a:r>
            <a:r>
              <a:rPr lang="en-US" sz="1400" dirty="0" err="1"/>
              <a:t>dVRK</a:t>
            </a:r>
            <a:r>
              <a:rPr lang="en-US" sz="1400" dirty="0"/>
              <a:t>) Robot is a surgical robot created by Intuitive Surgical for research purposes by universities</a:t>
            </a:r>
            <a:r>
              <a:rPr lang="en-US" sz="1400" dirty="0" smtClean="0"/>
              <a:t>.</a:t>
            </a:r>
            <a:endParaRPr lang="en-US" sz="1400" dirty="0"/>
          </a:p>
          <a:p>
            <a:r>
              <a:rPr lang="en-US" sz="1400" b="1" dirty="0" smtClean="0"/>
              <a:t>Components:</a:t>
            </a:r>
          </a:p>
          <a:p>
            <a:pPr lvl="1"/>
            <a:r>
              <a:rPr lang="en-US" sz="1200" dirty="0" smtClean="0"/>
              <a:t>Surgeon’s console - consists of two Master Tool Manipulators (MTM), 8 DOF,  and a foot-pedal tray.</a:t>
            </a:r>
          </a:p>
          <a:p>
            <a:pPr lvl="1"/>
            <a:r>
              <a:rPr lang="en-US" sz="1200" dirty="0" smtClean="0"/>
              <a:t>Patient </a:t>
            </a:r>
            <a:r>
              <a:rPr lang="en-US" sz="1200" dirty="0"/>
              <a:t>side console - consists of two Patient Side Manipulators (PSM</a:t>
            </a:r>
            <a:r>
              <a:rPr lang="en-US" sz="1200" dirty="0" smtClean="0"/>
              <a:t>)</a:t>
            </a:r>
          </a:p>
          <a:p>
            <a:r>
              <a:rPr lang="en-US" sz="1400" b="1" dirty="0" err="1"/>
              <a:t>DaVinci</a:t>
            </a:r>
            <a:r>
              <a:rPr lang="en-US" sz="1400" dirty="0"/>
              <a:t> (vs Regular Laparoscopy) </a:t>
            </a:r>
            <a:r>
              <a:rPr lang="en-US" sz="1400" b="1" dirty="0" smtClean="0"/>
              <a:t>benefits</a:t>
            </a:r>
            <a:r>
              <a:rPr lang="en-US" sz="1400" dirty="0" smtClean="0"/>
              <a:t>: </a:t>
            </a:r>
          </a:p>
          <a:p>
            <a:pPr lvl="1"/>
            <a:r>
              <a:rPr lang="en-US" sz="1200" dirty="0" smtClean="0"/>
              <a:t>Smaller </a:t>
            </a:r>
            <a:r>
              <a:rPr lang="en-US" sz="1200" dirty="0"/>
              <a:t>incision, less pain and scaring, faster recovery, less loss of blood and reduced chances of infection</a:t>
            </a:r>
            <a:r>
              <a:rPr lang="en-US" sz="1200" dirty="0" smtClean="0"/>
              <a:t>.</a:t>
            </a:r>
            <a:endParaRPr lang="en-US" sz="1200" dirty="0"/>
          </a:p>
          <a:p>
            <a:r>
              <a:rPr lang="en-US" sz="1400" b="1" dirty="0"/>
              <a:t>Objective</a:t>
            </a:r>
            <a:r>
              <a:rPr lang="en-US" sz="1400" dirty="0"/>
              <a:t>:</a:t>
            </a:r>
          </a:p>
          <a:p>
            <a:pPr lvl="1"/>
            <a:r>
              <a:rPr lang="en-US" sz="1200" dirty="0"/>
              <a:t>T</a:t>
            </a:r>
            <a:r>
              <a:rPr lang="en-US" sz="1200" dirty="0" smtClean="0"/>
              <a:t>o </a:t>
            </a:r>
            <a:r>
              <a:rPr lang="en-US" sz="1200" dirty="0"/>
              <a:t>model the dynamic and kinematic control of the </a:t>
            </a:r>
            <a:r>
              <a:rPr lang="en-US" sz="1200" dirty="0" err="1"/>
              <a:t>daVinci</a:t>
            </a:r>
            <a:r>
              <a:rPr lang="en-US" sz="1200" dirty="0"/>
              <a:t> manipulator, making use of the various principles of robot dynamics such as Jacobian matrix, D-H parameters, forward and inverse kinematics etc. to perform Adaptive Admittance control of the manipulators.</a:t>
            </a:r>
          </a:p>
          <a:p>
            <a:pPr lvl="1"/>
            <a:r>
              <a:rPr lang="en-US" sz="1200" dirty="0"/>
              <a:t>We also aim to model force feedback to the surgeon’s console manipulators, giving the surgeon additional sensory feedback thereby enhancing the current design of the robot.</a:t>
            </a:r>
          </a:p>
          <a:p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ntroduction_Video - Cop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14800" y="7162800"/>
            <a:ext cx="609600" cy="609600"/>
          </a:xfrm>
          <a:prstGeom prst="rect">
            <a:avLst/>
          </a:prstGeom>
        </p:spPr>
      </p:pic>
      <p:pic>
        <p:nvPicPr>
          <p:cNvPr id="3074" name="Picture 2" descr="http://research.intusurg.com/dvrkwiki/images/5/5f/PSM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256757"/>
            <a:ext cx="1855258" cy="139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research.intusurg.com/dvrkwiki/images/8/8d/MTM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9" y="1325031"/>
            <a:ext cx="1410407" cy="188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research.intusurg.com/dvrkwiki/images/a/ab/Foot_Pedal_Tray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724400"/>
            <a:ext cx="2225675" cy="1669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46888" y="1587500"/>
            <a:ext cx="685800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dirty="0" smtClean="0"/>
              <a:t>PSM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28876" y="3429000"/>
            <a:ext cx="685800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dirty="0" smtClean="0"/>
              <a:t>MTM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29400" y="6096000"/>
            <a:ext cx="1855258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dirty="0" smtClean="0"/>
              <a:t>Foot Pedal Tray</a:t>
            </a:r>
          </a:p>
        </p:txBody>
      </p:sp>
    </p:spTree>
    <p:extLst>
      <p:ext uri="{BB962C8B-B14F-4D97-AF65-F5344CB8AC3E}">
        <p14:creationId xmlns:p14="http://schemas.microsoft.com/office/powerpoint/2010/main" val="56482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140"/>
    </mc:Choice>
    <mc:Fallback xmlns="">
      <p:transition spd="slow" advClick="0" advTm="114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9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challenge for surgeons performing teleoperation with surgical manipulators is to be able to maintain the required contact force at the tool tip when interacting with the tissue. </a:t>
            </a:r>
          </a:p>
          <a:p>
            <a:endParaRPr lang="en-US" dirty="0" smtClean="0"/>
          </a:p>
          <a:p>
            <a:r>
              <a:rPr lang="en-US" dirty="0" smtClean="0"/>
              <a:t>Additionally, it is challenging for the surgeons to experience the feeling or being able to estimate the mechanical properties of tissue during surgery.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358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Objectives</a:t>
            </a:r>
            <a:endParaRPr lang="en-US" sz="2800" dirty="0"/>
          </a:p>
        </p:txBody>
      </p:sp>
      <p:sp>
        <p:nvSpPr>
          <p:cNvPr id="499719" name="Rectangle 7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5486400" cy="46482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Primary </a:t>
            </a:r>
            <a:r>
              <a:rPr lang="en-US" b="1" dirty="0" smtClean="0"/>
              <a:t>Objective</a:t>
            </a:r>
            <a:endParaRPr lang="en-US" b="1" dirty="0" smtClean="0"/>
          </a:p>
          <a:p>
            <a:pPr lvl="1"/>
            <a:r>
              <a:rPr lang="en-US" sz="2400" dirty="0" smtClean="0"/>
              <a:t>To </a:t>
            </a:r>
            <a:r>
              <a:rPr lang="en-US" sz="2400" dirty="0"/>
              <a:t>achieve </a:t>
            </a:r>
            <a:r>
              <a:rPr lang="en-US" sz="2400" dirty="0" smtClean="0"/>
              <a:t>force regulation by implementing active impedance controller for </a:t>
            </a:r>
            <a:r>
              <a:rPr lang="en-US" sz="2400" dirty="0"/>
              <a:t>the </a:t>
            </a:r>
            <a:r>
              <a:rPr lang="en-US" sz="2400" dirty="0" smtClean="0"/>
              <a:t>patient side manipulator (PSM) during simulation.</a:t>
            </a:r>
          </a:p>
          <a:p>
            <a:endParaRPr lang="en-US" dirty="0"/>
          </a:p>
          <a:p>
            <a:r>
              <a:rPr lang="en-US" b="1" dirty="0" smtClean="0"/>
              <a:t>Secondary </a:t>
            </a:r>
            <a:r>
              <a:rPr lang="en-US" b="1" dirty="0"/>
              <a:t>Objective</a:t>
            </a:r>
            <a:endParaRPr lang="en-US" dirty="0" smtClean="0"/>
          </a:p>
          <a:p>
            <a:pPr lvl="1"/>
            <a:r>
              <a:rPr lang="en-US" sz="2400" dirty="0" smtClean="0"/>
              <a:t>To </a:t>
            </a:r>
            <a:r>
              <a:rPr lang="en-US" sz="2400" dirty="0"/>
              <a:t>develop a </a:t>
            </a:r>
            <a:r>
              <a:rPr lang="en-US" sz="2400" dirty="0" smtClean="0"/>
              <a:t>force feedback that </a:t>
            </a:r>
            <a:r>
              <a:rPr lang="en-US" sz="2400" dirty="0"/>
              <a:t>would produce a simulation </a:t>
            </a:r>
            <a:r>
              <a:rPr lang="en-US" sz="2400" dirty="0" smtClean="0"/>
              <a:t>of the contact force at </a:t>
            </a:r>
            <a:r>
              <a:rPr lang="en-US" sz="2400" dirty="0"/>
              <a:t>the PSM tip </a:t>
            </a:r>
            <a:r>
              <a:rPr lang="en-US" sz="2400" dirty="0" smtClean="0"/>
              <a:t>at the at </a:t>
            </a:r>
            <a:r>
              <a:rPr lang="en-US" sz="2400" dirty="0"/>
              <a:t>the </a:t>
            </a:r>
            <a:r>
              <a:rPr lang="en-US" sz="2400" dirty="0" smtClean="0"/>
              <a:t>surgeon side manipulator (MTM).</a:t>
            </a:r>
            <a:br>
              <a:rPr lang="en-US" sz="2400" dirty="0" smtClean="0"/>
            </a:br>
            <a:endParaRPr lang="en-US" sz="2400" dirty="0" smtClean="0"/>
          </a:p>
          <a:p>
            <a:r>
              <a:rPr lang="en-US" b="1" dirty="0" smtClean="0"/>
              <a:t>Overachieving </a:t>
            </a:r>
            <a:r>
              <a:rPr lang="en-US" b="1" dirty="0"/>
              <a:t>Objective</a:t>
            </a:r>
            <a:endParaRPr lang="en-US" dirty="0"/>
          </a:p>
          <a:p>
            <a:pPr lvl="1"/>
            <a:r>
              <a:rPr lang="en-US" sz="2400" dirty="0" smtClean="0"/>
              <a:t>To </a:t>
            </a:r>
            <a:r>
              <a:rPr lang="en-US" sz="2400" dirty="0"/>
              <a:t>apply the simulation model and computation to the physical da Vinci Research Kit in </a:t>
            </a:r>
            <a:r>
              <a:rPr lang="en-US" sz="2400" dirty="0" smtClean="0"/>
              <a:t>AIM </a:t>
            </a:r>
            <a:r>
              <a:rPr lang="en-US" sz="2400" dirty="0"/>
              <a:t>lab (WPI).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2362200"/>
            <a:ext cx="2057400" cy="2635624"/>
          </a:xfrm>
          <a:prstGeom prst="rect">
            <a:avLst/>
          </a:prstGeom>
        </p:spPr>
      </p:pic>
      <p:pic>
        <p:nvPicPr>
          <p:cNvPr id="6" name="Purpose-slide-5_Take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57600" y="7315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4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450"/>
    </mc:Choice>
    <mc:Fallback xmlns="">
      <p:transition spd="slow" advClick="0" advTm="145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88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Team A and B formed</a:t>
            </a:r>
          </a:p>
          <a:p>
            <a:r>
              <a:rPr lang="en-US" dirty="0" smtClean="0"/>
              <a:t>Communication platform – Slack</a:t>
            </a:r>
          </a:p>
          <a:p>
            <a:r>
              <a:rPr lang="en-US" dirty="0" smtClean="0"/>
              <a:t>Source code, version control and primary documentation – </a:t>
            </a:r>
            <a:r>
              <a:rPr lang="en-US" dirty="0" err="1" smtClean="0"/>
              <a:t>git</a:t>
            </a:r>
            <a:endParaRPr lang="en-US" dirty="0" smtClean="0"/>
          </a:p>
          <a:p>
            <a:r>
              <a:rPr lang="en-US" dirty="0" smtClean="0"/>
              <a:t>Project planning and task assignment - </a:t>
            </a:r>
            <a:r>
              <a:rPr lang="en-US" dirty="0" err="1" smtClean="0"/>
              <a:t>Jira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5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Force Regulation</a:t>
            </a:r>
          </a:p>
          <a:p>
            <a:pPr lvl="1"/>
            <a:r>
              <a:rPr lang="en-US" dirty="0" smtClean="0"/>
              <a:t>Inverse kinematics as a way to control joint position for regulating tool tip position</a:t>
            </a:r>
          </a:p>
          <a:p>
            <a:pPr lvl="1"/>
            <a:r>
              <a:rPr lang="en-US" dirty="0" smtClean="0"/>
              <a:t>Inverse dynamics control law for developing </a:t>
            </a:r>
            <a:r>
              <a:rPr lang="en-US" dirty="0" smtClean="0"/>
              <a:t>active impedance </a:t>
            </a:r>
            <a:r>
              <a:rPr lang="en-US" dirty="0" smtClean="0"/>
              <a:t>controller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Force Feedback</a:t>
            </a:r>
          </a:p>
          <a:p>
            <a:pPr lvl="1"/>
            <a:r>
              <a:rPr lang="en-US" dirty="0" smtClean="0"/>
              <a:t> Combination of tactile </a:t>
            </a:r>
            <a:r>
              <a:rPr lang="en-US" dirty="0"/>
              <a:t>and haptic </a:t>
            </a:r>
            <a:r>
              <a:rPr lang="en-US" dirty="0" smtClean="0"/>
              <a:t>feedback. At </a:t>
            </a:r>
            <a:r>
              <a:rPr lang="en-US" dirty="0"/>
              <a:t>the PSM side, </a:t>
            </a:r>
            <a:r>
              <a:rPr lang="en-US" dirty="0" smtClean="0"/>
              <a:t>tactile </a:t>
            </a:r>
            <a:r>
              <a:rPr lang="en-US" dirty="0"/>
              <a:t>sensors will monitor the texture of </a:t>
            </a:r>
            <a:r>
              <a:rPr lang="en-US" dirty="0" smtClean="0"/>
              <a:t>tissue </a:t>
            </a:r>
            <a:r>
              <a:rPr lang="en-US" dirty="0"/>
              <a:t>and haptic feedback will help in manipulating the actions taken on MTM side.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696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dirty="0" smtClean="0"/>
              <a:t>Active </a:t>
            </a:r>
            <a:r>
              <a:rPr lang="en-US" sz="2800" dirty="0" smtClean="0"/>
              <a:t>Impedance </a:t>
            </a:r>
            <a:r>
              <a:rPr lang="en-US" sz="2800" dirty="0" smtClean="0"/>
              <a:t>Controller </a:t>
            </a:r>
            <a:br>
              <a:rPr lang="en-US" sz="2800" dirty="0" smtClean="0"/>
            </a:br>
            <a:r>
              <a:rPr lang="en-US" sz="2800" dirty="0" smtClean="0"/>
              <a:t>Model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1" name="Picture 60" descr="ImpCtrl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252" y="1295400"/>
            <a:ext cx="6859148" cy="3200400"/>
          </a:xfrm>
          <a:prstGeom prst="rect">
            <a:avLst/>
          </a:prstGeom>
        </p:spPr>
      </p:pic>
      <p:pic>
        <p:nvPicPr>
          <p:cNvPr id="63" name="Picture 62" descr="ImpCtrl-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419718"/>
            <a:ext cx="5314950" cy="193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322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5e1d76e6ed25a0b9acc172e1212e12c5ea2ecb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PI-White">
  <a:themeElements>
    <a:clrScheme name="Custom 56">
      <a:dk1>
        <a:sysClr val="windowText" lastClr="000000"/>
      </a:dk1>
      <a:lt1>
        <a:sysClr val="window" lastClr="FFFFFF"/>
      </a:lt1>
      <a:dk2>
        <a:srgbClr val="6D6D6D"/>
      </a:dk2>
      <a:lt2>
        <a:srgbClr val="AB192D"/>
      </a:lt2>
      <a:accent1>
        <a:srgbClr val="AB192D"/>
      </a:accent1>
      <a:accent2>
        <a:srgbClr val="B2B7BB"/>
      </a:accent2>
      <a:accent3>
        <a:srgbClr val="2C6A8C"/>
      </a:accent3>
      <a:accent4>
        <a:srgbClr val="B7A079"/>
      </a:accent4>
      <a:accent5>
        <a:srgbClr val="46A0DC"/>
      </a:accent5>
      <a:accent6>
        <a:srgbClr val="6D6D6D"/>
      </a:accent6>
      <a:hlink>
        <a:srgbClr val="46A0DC"/>
      </a:hlink>
      <a:folHlink>
        <a:srgbClr val="808DA9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>
    <a:spDef>
      <a:spPr bwMode="auto">
        <a:solidFill>
          <a:schemeClr val="accent2"/>
        </a:solidFill>
        <a:ln w="12700" cap="sq" algn="ctr">
          <a:solidFill>
            <a:schemeClr val="tx2"/>
          </a:solidFill>
          <a:miter lim="800000"/>
          <a:headEnd/>
          <a:tailEnd/>
        </a:ln>
        <a:effectLst/>
      </a:spPr>
      <a:bodyPr wrap="none" anchor="ctr"/>
      <a:lstStyle>
        <a:defPPr algn="ctr">
          <a:defRPr sz="1600" dirty="0" smtClean="0">
            <a:solidFill>
              <a:schemeClr val="bg1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 algn="ctr">
          <a:defRPr sz="16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WPI_Gray">
  <a:themeElements>
    <a:clrScheme name="Custom 57">
      <a:dk1>
        <a:srgbClr val="FFFFFF"/>
      </a:dk1>
      <a:lt1>
        <a:srgbClr val="6D6D6D"/>
      </a:lt1>
      <a:dk2>
        <a:srgbClr val="000000"/>
      </a:dk2>
      <a:lt2>
        <a:srgbClr val="FFFFFF"/>
      </a:lt2>
      <a:accent1>
        <a:srgbClr val="AB192D"/>
      </a:accent1>
      <a:accent2>
        <a:srgbClr val="B2B7BB"/>
      </a:accent2>
      <a:accent3>
        <a:srgbClr val="2C6A8C"/>
      </a:accent3>
      <a:accent4>
        <a:srgbClr val="B7A079"/>
      </a:accent4>
      <a:accent5>
        <a:srgbClr val="46A0DC"/>
      </a:accent5>
      <a:accent6>
        <a:srgbClr val="D9CD95"/>
      </a:accent6>
      <a:hlink>
        <a:srgbClr val="46A0DC"/>
      </a:hlink>
      <a:folHlink>
        <a:srgbClr val="808DA9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>
    <a:spDef>
      <a:spPr bwMode="auto">
        <a:solidFill>
          <a:schemeClr val="accent2">
            <a:lumMod val="40000"/>
            <a:lumOff val="60000"/>
          </a:schemeClr>
        </a:solidFill>
        <a:ln w="12700" cap="sq" algn="ctr">
          <a:solidFill>
            <a:schemeClr val="tx1"/>
          </a:solidFill>
          <a:miter lim="800000"/>
          <a:headEnd/>
          <a:tailEnd/>
        </a:ln>
        <a:effectLst/>
      </a:spPr>
      <a:bodyPr wrap="none" rtlCol="0" anchor="ctr"/>
      <a:lstStyle>
        <a:defPPr algn="ctr">
          <a:defRPr sz="1600" dirty="0" smtClean="0">
            <a:solidFill>
              <a:schemeClr val="bg1"/>
            </a:solidFill>
            <a:latin typeface="+mn-lt"/>
          </a:defRPr>
        </a:defPPr>
      </a:lstStyle>
    </a:spDef>
    <a:lnDef>
      <a:spPr bwMode="auto">
        <a:solidFill>
          <a:schemeClr val="accent2"/>
        </a:solidFill>
        <a:ln w="19050" cap="sq" cmpd="sng" algn="ctr">
          <a:solidFill>
            <a:schemeClr val="tx1"/>
          </a:solidFill>
          <a:prstDash val="solid"/>
          <a:round/>
          <a:headEnd type="triangle" w="med" len="med"/>
          <a:tailEnd type="triangle" w="med" len="med"/>
        </a:ln>
        <a:effectLst/>
      </a:spPr>
      <a:bodyPr/>
      <a:lstStyle/>
    </a:lnDef>
    <a:txDef>
      <a:spPr>
        <a:noFill/>
      </a:spPr>
      <a:bodyPr wrap="none" rtlCol="0">
        <a:noAutofit/>
      </a:bodyPr>
      <a:lstStyle>
        <a:defPPr algn="ctr">
          <a:defRPr sz="160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WPI_2012Multi</Template>
  <TotalTime>5492</TotalTime>
  <Words>1509</Words>
  <Application>Microsoft Macintosh PowerPoint</Application>
  <PresentationFormat>On-screen Show (4:3)</PresentationFormat>
  <Paragraphs>293</Paragraphs>
  <Slides>28</Slides>
  <Notes>12</Notes>
  <HiddenSlides>0</HiddenSlides>
  <MMClips>11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WPI-White</vt:lpstr>
      <vt:lpstr>WPI_Gray</vt:lpstr>
      <vt:lpstr>Robot Dynamics RBE-501 Spring 2016</vt:lpstr>
      <vt:lpstr>Akanksha Devkar Aman Rana Amit Trivedi Kiran Mohan Terence Carmichael</vt:lpstr>
      <vt:lpstr>Agenda</vt:lpstr>
      <vt:lpstr>Introduction</vt:lpstr>
      <vt:lpstr>Problem Statement</vt:lpstr>
      <vt:lpstr>Objectives</vt:lpstr>
      <vt:lpstr>Project Plan</vt:lpstr>
      <vt:lpstr>Overview of Process</vt:lpstr>
      <vt:lpstr>Active Impedance Controller  Model</vt:lpstr>
      <vt:lpstr>Active Impedance Controller Mathematical Representation</vt:lpstr>
      <vt:lpstr>Active Impedance Controller  Simulation of Model</vt:lpstr>
      <vt:lpstr>Active Impedance Controller   Analysis of Result</vt:lpstr>
      <vt:lpstr>Active Impedance Controller   Trade-Off</vt:lpstr>
      <vt:lpstr>Haptic Feedback Model</vt:lpstr>
      <vt:lpstr>Haptic Feedback Mathematical Representation</vt:lpstr>
      <vt:lpstr>Haptic Feedback Simulation of Model</vt:lpstr>
      <vt:lpstr>Haptic Feedback Analysis of Result</vt:lpstr>
      <vt:lpstr>Haptic Feedback Trade-Off</vt:lpstr>
      <vt:lpstr>Overall Challenges</vt:lpstr>
      <vt:lpstr>Deliverables Proposed vs Actual</vt:lpstr>
      <vt:lpstr>Summary</vt:lpstr>
      <vt:lpstr>PowerPoint Presentation</vt:lpstr>
      <vt:lpstr>Outline</vt:lpstr>
      <vt:lpstr>Scope and Execution</vt:lpstr>
      <vt:lpstr>Deliverables</vt:lpstr>
      <vt:lpstr> Timelines</vt:lpstr>
      <vt:lpstr>Challenges</vt:lpstr>
      <vt:lpstr>Audience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Title, Verdana Bold 40pt</dc:title>
  <dc:creator>user</dc:creator>
  <cp:lastModifiedBy>A T</cp:lastModifiedBy>
  <cp:revision>269</cp:revision>
  <cp:lastPrinted>2016-04-23T22:46:16Z</cp:lastPrinted>
  <dcterms:created xsi:type="dcterms:W3CDTF">2016-02-08T02:23:32Z</dcterms:created>
  <dcterms:modified xsi:type="dcterms:W3CDTF">2016-04-24T11:07:25Z</dcterms:modified>
</cp:coreProperties>
</file>